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4"/>
  </p:notesMasterIdLst>
  <p:handoutMasterIdLst>
    <p:handoutMasterId r:id="rId25"/>
  </p:handoutMasterIdLst>
  <p:sldIdLst>
    <p:sldId id="290" r:id="rId3"/>
    <p:sldId id="291" r:id="rId4"/>
    <p:sldId id="292" r:id="rId5"/>
    <p:sldId id="296" r:id="rId6"/>
    <p:sldId id="304" r:id="rId7"/>
    <p:sldId id="306" r:id="rId8"/>
    <p:sldId id="307" r:id="rId9"/>
    <p:sldId id="298" r:id="rId10"/>
    <p:sldId id="308" r:id="rId11"/>
    <p:sldId id="318" r:id="rId12"/>
    <p:sldId id="313" r:id="rId13"/>
    <p:sldId id="281" r:id="rId14"/>
    <p:sldId id="316" r:id="rId15"/>
    <p:sldId id="297" r:id="rId16"/>
    <p:sldId id="314" r:id="rId17"/>
    <p:sldId id="295" r:id="rId18"/>
    <p:sldId id="317" r:id="rId19"/>
    <p:sldId id="299" r:id="rId20"/>
    <p:sldId id="303" r:id="rId21"/>
    <p:sldId id="300" r:id="rId22"/>
    <p:sldId id="289" r:id="rId23"/>
  </p:sldIdLst>
  <p:sldSz cx="18286413" cy="10287000"/>
  <p:notesSz cx="6858000" cy="9144000"/>
  <p:defaultTextStyle>
    <a:defPPr>
      <a:defRPr lang="en-US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75FB"/>
    <a:srgbClr val="1E2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3" autoAdjust="0"/>
    <p:restoredTop sz="94660"/>
  </p:normalViewPr>
  <p:slideViewPr>
    <p:cSldViewPr snapToGrid="0">
      <p:cViewPr>
        <p:scale>
          <a:sx n="25" d="100"/>
          <a:sy n="25" d="100"/>
        </p:scale>
        <p:origin x="756" y="1194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5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bg1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0.17</c:v>
                </c:pt>
                <c:pt idx="1">
                  <c:v>0.83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0.23</c:v>
                </c:pt>
                <c:pt idx="1">
                  <c:v>0.77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bg1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0.28000000000000003</c:v>
                </c:pt>
                <c:pt idx="1">
                  <c:v>0.72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F56BA-F12C-48C9-8C42-6D0888382B21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E144B-B9B0-4FC2-A6CE-C71C6757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1F5E1-94BD-4612-904B-C78400F65B0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82048-54E4-4189-8945-049D6C18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4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\UNDANG-UNDANG-NOMOR-39-TAHUN-1999-TENTANG-HAK-ASASI-MANUSIA.pdf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Ratifikasi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proses </a:t>
            </a:r>
            <a:r>
              <a:rPr lang="en-US" dirty="0" err="1" smtClean="0"/>
              <a:t>adopsi</a:t>
            </a:r>
            <a:r>
              <a:rPr lang="en-US" dirty="0" smtClean="0"/>
              <a:t> </a:t>
            </a:r>
            <a:r>
              <a:rPr lang="en-US" dirty="0" err="1" smtClean="0"/>
              <a:t>perjanjian</a:t>
            </a:r>
            <a:r>
              <a:rPr lang="en-US" dirty="0" smtClean="0"/>
              <a:t> </a:t>
            </a:r>
            <a:r>
              <a:rPr lang="en-US" dirty="0" err="1" smtClean="0"/>
              <a:t>internasional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9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\KEKERASAN TERHADAP ANAK.pdf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Sumber Data Gambar 4,9</a:t>
            </a:r>
            <a:r>
              <a:rPr lang="id-ID" baseline="0" dirty="0" smtClean="0"/>
              <a:t> Sebaran kekerasan terhadap anakmenurut jenis kekerasan, 2016</a:t>
            </a:r>
          </a:p>
          <a:p>
            <a:r>
              <a:rPr lang="id-ID" baseline="0" dirty="0" smtClean="0"/>
              <a:t>Dikutip Dari buku STATISTIK GENDER TEMATIK MENGAKHIRI KEKERASAN TERHADAP PEREMPUAN DAN ANAK INDONESIA</a:t>
            </a:r>
          </a:p>
          <a:p>
            <a:r>
              <a:rPr lang="id-ID" baseline="0" dirty="0" smtClean="0"/>
              <a:t>(KPAI) Halaman 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\Analisa-Kasus-Angeline.pdf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758082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6918" y="6054747"/>
            <a:ext cx="786892" cy="1131943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7668" y="6086163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endParaRPr 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-12033" y="6019040"/>
            <a:ext cx="3986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 userDrawn="1"/>
        </p:nvCxnSpPr>
        <p:spPr>
          <a:xfrm>
            <a:off x="3974672" y="6019041"/>
            <a:ext cx="0" cy="218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3974672" y="8204886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 flipV="1">
            <a:off x="7355884" y="4646141"/>
            <a:ext cx="0" cy="355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 userDrawn="1"/>
        </p:nvCxnSpPr>
        <p:spPr>
          <a:xfrm>
            <a:off x="7355884" y="4646141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>
            <a:off x="10737096" y="4646141"/>
            <a:ext cx="0" cy="205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0737096" y="6697362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>
            <a:off x="14118308" y="3509319"/>
            <a:ext cx="0" cy="3188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>
            <a:off x="14118308" y="3510662"/>
            <a:ext cx="4168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57752" y="4566324"/>
            <a:ext cx="975594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719543" y="7102865"/>
            <a:ext cx="948869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043746" y="2949485"/>
            <a:ext cx="824977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374182" y="3779283"/>
            <a:ext cx="858080" cy="1324057"/>
          </a:xfrm>
        </p:spPr>
        <p:txBody>
          <a:bodyPr anchor="t">
            <a:normAutofit/>
          </a:bodyPr>
          <a:lstStyle>
            <a:lvl1pPr algn="l">
              <a:defRPr sz="9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354713" y="6074491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19543" y="4862007"/>
            <a:ext cx="2767912" cy="2056748"/>
          </a:xfrm>
        </p:spPr>
        <p:txBody>
          <a:bodyPr anchor="b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43746" y="4456339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556584" y="3779283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8290745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2875532" y="6894205"/>
            <a:ext cx="11880000" cy="96223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2751095" y="6869491"/>
            <a:ext cx="11880000" cy="1087690"/>
          </a:xfrm>
          <a:prstGeom prst="rect">
            <a:avLst/>
          </a:prstGeom>
        </p:spPr>
      </p:pic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30173" y="7380346"/>
            <a:ext cx="16689065" cy="756363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8487" y="8167748"/>
            <a:ext cx="16701106" cy="1255963"/>
          </a:xfrm>
        </p:spPr>
        <p:txBody>
          <a:bodyPr anchor="t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029871" y="315623"/>
            <a:ext cx="11541600" cy="65538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6"/>
          </p:nvPr>
        </p:nvSpPr>
        <p:spPr>
          <a:xfrm>
            <a:off x="3030557" y="326972"/>
            <a:ext cx="11541600" cy="655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246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753528" y="384475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47262" y="3830902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54180" y="381704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675881" y="3817050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25" hasCustomPrompt="1"/>
          </p:nvPr>
        </p:nvSpPr>
        <p:spPr>
          <a:xfrm>
            <a:off x="7159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36" name="グラフ プレースホルダー 10"/>
          <p:cNvSpPr>
            <a:spLocks noGrp="1"/>
          </p:cNvSpPr>
          <p:nvPr>
            <p:ph type="chart" sz="quarter" idx="26" hasCustomPrompt="1"/>
          </p:nvPr>
        </p:nvSpPr>
        <p:spPr>
          <a:xfrm>
            <a:off x="50260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37" name="グラフ プレースホルダー 10"/>
          <p:cNvSpPr>
            <a:spLocks noGrp="1"/>
          </p:cNvSpPr>
          <p:nvPr>
            <p:ph type="chart" sz="quarter" idx="27" hasCustomPrompt="1"/>
          </p:nvPr>
        </p:nvSpPr>
        <p:spPr>
          <a:xfrm>
            <a:off x="9317298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0" name="グラフ プレースホルダー 10"/>
          <p:cNvSpPr>
            <a:spLocks noGrp="1"/>
          </p:cNvSpPr>
          <p:nvPr>
            <p:ph type="chart" sz="quarter" idx="28" hasCustomPrompt="1"/>
          </p:nvPr>
        </p:nvSpPr>
        <p:spPr>
          <a:xfrm>
            <a:off x="13586344" y="2535239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267986" y="7261094"/>
            <a:ext cx="4268616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4544396" y="7230362"/>
            <a:ext cx="4268616" cy="42106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8855113" y="7274948"/>
            <a:ext cx="4268616" cy="42106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123729" y="7274949"/>
            <a:ext cx="4268616" cy="4210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499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716646" y="6515821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3" name="正方形/長方形 22"/>
          <p:cNvSpPr>
            <a:spLocks/>
          </p:cNvSpPr>
          <p:nvPr userDrawn="1"/>
        </p:nvSpPr>
        <p:spPr>
          <a:xfrm>
            <a:off x="9317298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正方形/長方形 26"/>
          <p:cNvSpPr>
            <a:spLocks/>
          </p:cNvSpPr>
          <p:nvPr userDrawn="1"/>
        </p:nvSpPr>
        <p:spPr>
          <a:xfrm>
            <a:off x="5010380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2025" y="6532669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6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291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980253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17298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正方形/長方形 24"/>
          <p:cNvSpPr>
            <a:spLocks/>
          </p:cNvSpPr>
          <p:nvPr userDrawn="1"/>
        </p:nvSpPr>
        <p:spPr>
          <a:xfrm>
            <a:off x="13586344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651627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56217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542" y="7385473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440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36" grpId="0"/>
      <p:bldP spid="37" grpId="0"/>
      <p:bldP spid="40" grpId="0"/>
      <p:bldP spid="2" grpId="0"/>
      <p:bldP spid="14" grpId="0" animBg="1"/>
      <p:bldP spid="23" grpId="0" animBg="1"/>
      <p:bldP spid="27" grpId="0" animBg="1"/>
      <p:bldP spid="2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427094"/>
            <a:ext cx="3513221" cy="21735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76934" y="5245771"/>
            <a:ext cx="13714810" cy="1409384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49162" y="6514899"/>
            <a:ext cx="13714810" cy="595763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 smtClean="0"/>
              <a:t>Master Subtitle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68557" y="5427095"/>
            <a:ext cx="1355906" cy="1526204"/>
          </a:xfrm>
        </p:spPr>
        <p:txBody>
          <a:bodyPr anchor="ctr">
            <a:normAutofit/>
          </a:bodyPr>
          <a:lstStyle>
            <a:lvl1pPr algn="r">
              <a:defRPr sz="8800" baseline="0">
                <a:solidFill>
                  <a:schemeClr val="accent1"/>
                </a:solidFill>
                <a:latin typeface="Aileron Thin" pitchFamily="50" charset="0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pic>
        <p:nvPicPr>
          <p:cNvPr id="5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5752" y="7980064"/>
            <a:ext cx="13195274" cy="23069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3818" y="8439172"/>
            <a:ext cx="7991475" cy="793750"/>
          </a:xfrm>
        </p:spPr>
        <p:txBody>
          <a:bodyPr/>
          <a:lstStyle>
            <a:lvl2pPr marL="685754" indent="0">
              <a:buNone/>
              <a:defRPr/>
            </a:lvl2pPr>
            <a:lvl3pPr marL="1371509" indent="0">
              <a:buNone/>
              <a:defRPr/>
            </a:lvl3pPr>
            <a:lvl4pPr marL="2057263" indent="0">
              <a:buNone/>
              <a:defRPr/>
            </a:lvl4pPr>
            <a:lvl5pPr marL="2743017" indent="0">
              <a:buNone/>
              <a:defRPr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84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900" y="5676699"/>
            <a:ext cx="17335500" cy="1181301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 smtClean="0"/>
              <a:t>Master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kenalan 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87773" y="2714430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2287773" y="3819184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287773" y="4951206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287773" y="6042228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287773" y="7146982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287773" y="8279004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pic>
        <p:nvPicPr>
          <p:cNvPr id="3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" y="369222"/>
            <a:ext cx="13195274" cy="2306936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 userDrawn="1"/>
        </p:nvSpPr>
        <p:spPr>
          <a:xfrm>
            <a:off x="334351" y="671841"/>
            <a:ext cx="12422708" cy="1003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7200" b="0" dirty="0" smtClean="0"/>
              <a:t>Kelompok</a:t>
            </a:r>
            <a:r>
              <a:rPr lang="id-ID" sz="7200" b="0" baseline="0" dirty="0" smtClean="0"/>
              <a:t> 2</a:t>
            </a:r>
            <a:endParaRPr lang="en-US" sz="7200" b="0" dirty="0"/>
          </a:p>
        </p:txBody>
      </p:sp>
      <p:sp>
        <p:nvSpPr>
          <p:cNvPr id="10" name="円/楕円 15"/>
          <p:cNvSpPr/>
          <p:nvPr userDrawn="1"/>
        </p:nvSpPr>
        <p:spPr>
          <a:xfrm>
            <a:off x="1243760" y="2652095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1" name="テキスト ボックス 2"/>
          <p:cNvSpPr txBox="1"/>
          <p:nvPr userDrawn="1"/>
        </p:nvSpPr>
        <p:spPr>
          <a:xfrm>
            <a:off x="1443289" y="2702475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2" name="円/楕円 25"/>
          <p:cNvSpPr/>
          <p:nvPr userDrawn="1"/>
        </p:nvSpPr>
        <p:spPr>
          <a:xfrm>
            <a:off x="1243760" y="3749983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3" name="テキスト ボックス 26"/>
          <p:cNvSpPr txBox="1"/>
          <p:nvPr userDrawn="1"/>
        </p:nvSpPr>
        <p:spPr>
          <a:xfrm>
            <a:off x="1443289" y="3800363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2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4" name="円/楕円 27"/>
          <p:cNvSpPr/>
          <p:nvPr userDrawn="1"/>
        </p:nvSpPr>
        <p:spPr>
          <a:xfrm>
            <a:off x="1243760" y="4882005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5" name="テキスト ボックス 28"/>
          <p:cNvSpPr txBox="1"/>
          <p:nvPr userDrawn="1"/>
        </p:nvSpPr>
        <p:spPr>
          <a:xfrm>
            <a:off x="1443289" y="4932385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3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6" name="円/楕円 29"/>
          <p:cNvSpPr/>
          <p:nvPr userDrawn="1"/>
        </p:nvSpPr>
        <p:spPr>
          <a:xfrm>
            <a:off x="1243760" y="5979893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7" name="テキスト ボックス 30"/>
          <p:cNvSpPr txBox="1"/>
          <p:nvPr userDrawn="1"/>
        </p:nvSpPr>
        <p:spPr>
          <a:xfrm>
            <a:off x="1443289" y="6030273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4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8" name="円/楕円 31"/>
          <p:cNvSpPr/>
          <p:nvPr userDrawn="1"/>
        </p:nvSpPr>
        <p:spPr>
          <a:xfrm>
            <a:off x="1243760" y="7108304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9" name="テキスト ボックス 32"/>
          <p:cNvSpPr txBox="1"/>
          <p:nvPr userDrawn="1"/>
        </p:nvSpPr>
        <p:spPr>
          <a:xfrm>
            <a:off x="1443289" y="7158684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5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0" name="円/楕円 33"/>
          <p:cNvSpPr/>
          <p:nvPr userDrawn="1"/>
        </p:nvSpPr>
        <p:spPr>
          <a:xfrm>
            <a:off x="1243760" y="8206192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1" name="テキスト ボックス 34"/>
          <p:cNvSpPr txBox="1"/>
          <p:nvPr userDrawn="1"/>
        </p:nvSpPr>
        <p:spPr>
          <a:xfrm>
            <a:off x="1443289" y="8256572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6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0637" y="2694975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円/楕円 15"/>
          <p:cNvSpPr/>
          <p:nvPr userDrawn="1"/>
        </p:nvSpPr>
        <p:spPr>
          <a:xfrm>
            <a:off x="9356623" y="263264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0" name="テキスト ボックス 2"/>
          <p:cNvSpPr txBox="1"/>
          <p:nvPr userDrawn="1"/>
        </p:nvSpPr>
        <p:spPr>
          <a:xfrm>
            <a:off x="9556152" y="268302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7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1" name="円/楕円 25"/>
          <p:cNvSpPr/>
          <p:nvPr userDrawn="1"/>
        </p:nvSpPr>
        <p:spPr>
          <a:xfrm>
            <a:off x="9356623" y="373052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2" name="テキスト ボックス 26"/>
          <p:cNvSpPr txBox="1"/>
          <p:nvPr userDrawn="1"/>
        </p:nvSpPr>
        <p:spPr>
          <a:xfrm>
            <a:off x="9556152" y="3780908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8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3" name="円/楕円 27"/>
          <p:cNvSpPr/>
          <p:nvPr userDrawn="1"/>
        </p:nvSpPr>
        <p:spPr>
          <a:xfrm>
            <a:off x="9356623" y="486255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4" name="テキスト ボックス 28"/>
          <p:cNvSpPr txBox="1"/>
          <p:nvPr userDrawn="1"/>
        </p:nvSpPr>
        <p:spPr>
          <a:xfrm>
            <a:off x="9556152" y="491293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9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5" name="円/楕円 29"/>
          <p:cNvSpPr/>
          <p:nvPr userDrawn="1"/>
        </p:nvSpPr>
        <p:spPr>
          <a:xfrm>
            <a:off x="9356623" y="596043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6" name="テキスト ボックス 30"/>
          <p:cNvSpPr txBox="1"/>
          <p:nvPr userDrawn="1"/>
        </p:nvSpPr>
        <p:spPr>
          <a:xfrm>
            <a:off x="9298977" y="6029868"/>
            <a:ext cx="97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10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7" name="円/楕円 31"/>
          <p:cNvSpPr/>
          <p:nvPr userDrawn="1"/>
        </p:nvSpPr>
        <p:spPr>
          <a:xfrm>
            <a:off x="9356623" y="7088849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8" name="テキスト ボックス 32"/>
          <p:cNvSpPr txBox="1"/>
          <p:nvPr userDrawn="1"/>
        </p:nvSpPr>
        <p:spPr>
          <a:xfrm>
            <a:off x="9308502" y="7139229"/>
            <a:ext cx="100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11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9" name="円/楕円 33"/>
          <p:cNvSpPr/>
          <p:nvPr userDrawn="1"/>
        </p:nvSpPr>
        <p:spPr>
          <a:xfrm>
            <a:off x="9356623" y="8186737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0" name="テキスト ボックス 34"/>
          <p:cNvSpPr txBox="1"/>
          <p:nvPr userDrawn="1"/>
        </p:nvSpPr>
        <p:spPr>
          <a:xfrm>
            <a:off x="9203727" y="8237117"/>
            <a:ext cx="1207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12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0637" y="3799729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00637" y="4931751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0637" y="6022773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0637" y="7127527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400637" y="8259549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5817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9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6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45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300"/>
                            </p:stCondLst>
                            <p:childTnLst>
                              <p:par>
                                <p:cTn id="1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150"/>
                            </p:stCondLst>
                            <p:childTnLst>
                              <p:par>
                                <p:cTn id="1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9000"/>
                            </p:stCondLst>
                            <p:childTnLst>
                              <p:par>
                                <p:cTn id="1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9850"/>
                            </p:stCondLst>
                            <p:childTnLst>
                              <p:par>
                                <p:cTn id="1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3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94680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656703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3398649"/>
            <a:ext cx="16077615" cy="576522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516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Short Description</a:t>
            </a:r>
            <a:endParaRPr lang="en-US" dirty="0"/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934891" y="2656704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8183" y="3415832"/>
            <a:ext cx="7946136" cy="64360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9098958" y="3395048"/>
            <a:ext cx="7946136" cy="643603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9908053" y="2635920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0270" y="2692884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73336" y="2672100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04764" y="3504791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901178" y="3492033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pic>
        <p:nvPicPr>
          <p:cNvPr id="39" name="図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sp>
        <p:nvSpPr>
          <p:cNvPr id="4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pic>
        <p:nvPicPr>
          <p:cNvPr id="55" name="図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07363" y="6893319"/>
            <a:ext cx="7946136" cy="643603"/>
          </a:xfrm>
          <a:prstGeom prst="rect">
            <a:avLst/>
          </a:prstGeom>
        </p:spPr>
      </p:pic>
      <p:sp>
        <p:nvSpPr>
          <p:cNvPr id="56" name="正方形/長方形 26"/>
          <p:cNvSpPr>
            <a:spLocks/>
          </p:cNvSpPr>
          <p:nvPr userDrawn="1"/>
        </p:nvSpPr>
        <p:spPr>
          <a:xfrm>
            <a:off x="916458" y="6134191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81741" y="6170371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09583" y="6990304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9" name="正方形/長方形 13"/>
          <p:cNvSpPr>
            <a:spLocks/>
          </p:cNvSpPr>
          <p:nvPr userDrawn="1"/>
        </p:nvSpPr>
        <p:spPr>
          <a:xfrm>
            <a:off x="9919552" y="6134198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0" name="図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9122844" y="6893326"/>
            <a:ext cx="7946136" cy="643603"/>
          </a:xfrm>
          <a:prstGeom prst="rect">
            <a:avLst/>
          </a:prstGeom>
        </p:spPr>
      </p:pic>
      <p:sp>
        <p:nvSpPr>
          <p:cNvPr id="61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984931" y="6170378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889425" y="6982285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3395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3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94680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656703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8" idx="1"/>
          </p:cNvCxnSpPr>
          <p:nvPr userDrawn="1"/>
        </p:nvCxnSpPr>
        <p:spPr>
          <a:xfrm flipH="1">
            <a:off x="1115076" y="4670498"/>
            <a:ext cx="3289" cy="5477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 userDrawn="1"/>
        </p:nvSpPr>
        <p:spPr>
          <a:xfrm rot="5400000">
            <a:off x="612156" y="3925813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endCxn id="21" idx="1"/>
          </p:cNvCxnSpPr>
          <p:nvPr userDrawn="1"/>
        </p:nvCxnSpPr>
        <p:spPr>
          <a:xfrm flipH="1">
            <a:off x="1115076" y="6240967"/>
            <a:ext cx="2" cy="5441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 rot="5400000">
            <a:off x="612156" y="5492604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 rot="5400000">
            <a:off x="612156" y="7059394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 rot="10800000">
            <a:off x="718760" y="7971835"/>
            <a:ext cx="3841685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621833" y="3936984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621832" y="5504888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630669" y="7059495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743008" y="7976164"/>
            <a:ext cx="3841692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24" hasCustomPrompt="1"/>
          </p:nvPr>
        </p:nvSpPr>
        <p:spPr>
          <a:xfrm>
            <a:off x="1807873" y="3615051"/>
            <a:ext cx="15219362" cy="4156326"/>
          </a:xfrm>
        </p:spPr>
        <p:txBody>
          <a:bodyPr/>
          <a:lstStyle>
            <a:lvl1pPr algn="just">
              <a:defRPr>
                <a:latin typeface="+mj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51" name="Elbow Connector 50"/>
          <p:cNvCxnSpPr>
            <a:stCxn id="30" idx="1"/>
            <a:endCxn id="24" idx="2"/>
          </p:cNvCxnSpPr>
          <p:nvPr userDrawn="1"/>
        </p:nvCxnSpPr>
        <p:spPr>
          <a:xfrm rot="16200000" flipH="1">
            <a:off x="1796185" y="7128418"/>
            <a:ext cx="180820" cy="15060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6958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25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25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75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75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25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825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8" grpId="0" animBg="1"/>
      <p:bldP spid="21" grpId="0" animBg="1"/>
      <p:bldP spid="24" grpId="0" animBg="1"/>
      <p:bldP spid="2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sp>
        <p:nvSpPr>
          <p:cNvPr id="16" name="正方形/長方形 15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4922117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pic>
        <p:nvPicPr>
          <p:cNvPr id="14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sp>
        <p:nvSpPr>
          <p:cNvPr id="17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9911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0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90" r:id="rId3"/>
    <p:sldLayoutId id="2147483696" r:id="rId4"/>
  </p:sldLayoutIdLst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  <p:pic>
        <p:nvPicPr>
          <p:cNvPr id="9" name="図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8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3" r:id="rId2"/>
    <p:sldLayoutId id="2147483694" r:id="rId3"/>
    <p:sldLayoutId id="2147483699" r:id="rId4"/>
    <p:sldLayoutId id="2147483667" r:id="rId5"/>
    <p:sldLayoutId id="2147483669" r:id="rId6"/>
    <p:sldLayoutId id="2147483675" r:id="rId7"/>
    <p:sldLayoutId id="2147483689" r:id="rId8"/>
  </p:sldLayoutIdLst>
  <p:transition spd="slow">
    <p:wipe dir="u"/>
  </p:transition>
  <p:timing>
    <p:tnLst>
      <p:par>
        <p:cTn id="1" dur="indefinite" restart="never" nodeType="tmRoot"/>
      </p:par>
    </p:tnLst>
  </p:timing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7207" cy="1028655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46486" y="5613499"/>
            <a:ext cx="16393440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000" dirty="0" smtClean="0"/>
              <a:t>Pelanggaran</a:t>
            </a:r>
            <a:r>
              <a:rPr lang="id-ID" sz="6000" baseline="0" dirty="0" smtClean="0"/>
              <a:t> HAM Kekerasan Terhadap Anak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15997" y="4126842"/>
            <a:ext cx="11454418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d-ID" sz="9600" b="1" dirty="0" smtClean="0">
                <a:latin typeface="+mj-lt"/>
              </a:rPr>
              <a:t>KELOMPOK</a:t>
            </a:r>
            <a:r>
              <a:rPr lang="id-ID" sz="9600" b="1" baseline="0" dirty="0" smtClean="0">
                <a:latin typeface="+mj-lt"/>
              </a:rPr>
              <a:t> 2</a:t>
            </a:r>
            <a:endParaRPr lang="en-US" sz="9600" b="1" dirty="0">
              <a:latin typeface="+mj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400" y="8128546"/>
            <a:ext cx="15436407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400" dirty="0" smtClean="0"/>
              <a:t>Pendidikan Pancasila</a:t>
            </a:r>
            <a:endParaRPr lang="en-US" sz="4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0" y="-1681316"/>
            <a:ext cx="2566219" cy="23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"/>
                            </p:stCondLst>
                            <p:childTnLst>
                              <p:par>
                                <p:cTn id="3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v-SE" b="1" dirty="0"/>
              <a:t>Akar Permasalahan Terjadinya Kekerasan terhadap Anak 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Ayah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 rot="16200000">
            <a:off x="621833" y="5521944"/>
            <a:ext cx="1005840" cy="457200"/>
          </a:xfrm>
        </p:spPr>
        <p:txBody>
          <a:bodyPr/>
          <a:lstStyle/>
          <a:p>
            <a:r>
              <a:rPr lang="en-US" dirty="0" err="1" smtClean="0"/>
              <a:t>Ibu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 smtClean="0"/>
              <a:t>Anak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smtClean="0"/>
              <a:t>Kecil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4"/>
          </p:nvPr>
        </p:nvSpPr>
        <p:spPr/>
        <p:txBody>
          <a:bodyPr>
            <a:noAutofit/>
          </a:bodyPr>
          <a:lstStyle/>
          <a:p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flowchart di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samping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ayah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dipahami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rumahtangga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oleh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suami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(ayah)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istri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orang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ataupun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oleh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Penyalah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gunaan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pemicu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terjadinya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tangga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kekuasaan.ayah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menghukum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seharusnya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ditujukan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mendidik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tetapi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seringkali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dilaksanakan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berlebihan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pisik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penganiayaan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pembunuhan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554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Bentuk-bentuk</a:t>
            </a:r>
            <a:r>
              <a:rPr lang="en-US" b="1" dirty="0"/>
              <a:t> </a:t>
            </a:r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Anak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F</a:t>
            </a:r>
            <a:r>
              <a:rPr lang="en-US" b="1" dirty="0" err="1" smtClean="0"/>
              <a:t>isik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seksual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1600" dirty="0" err="1"/>
              <a:t>Kekerasan</a:t>
            </a:r>
            <a:r>
              <a:rPr lang="en-US" sz="1600" dirty="0"/>
              <a:t> </a:t>
            </a:r>
            <a:r>
              <a:rPr lang="en-US" sz="1600" dirty="0" err="1"/>
              <a:t>F</a:t>
            </a:r>
            <a:r>
              <a:rPr lang="en-US" sz="1600" dirty="0" err="1" smtClean="0"/>
              <a:t>isik</a:t>
            </a:r>
            <a:r>
              <a:rPr lang="en-US" sz="1600" dirty="0" smtClean="0"/>
              <a:t> </a:t>
            </a:r>
            <a:r>
              <a:rPr lang="en-US" sz="1600" dirty="0"/>
              <a:t>yang </a:t>
            </a:r>
            <a:r>
              <a:rPr lang="en-US" sz="1600" dirty="0" err="1"/>
              <a:t>menimpa</a:t>
            </a:r>
            <a:r>
              <a:rPr lang="en-US" sz="1600" dirty="0"/>
              <a:t> </a:t>
            </a:r>
            <a:r>
              <a:rPr lang="en-US" sz="1600" dirty="0" err="1"/>
              <a:t>anak-anak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pembunuhan</a:t>
            </a:r>
            <a:r>
              <a:rPr lang="en-US" sz="1600" dirty="0"/>
              <a:t>, </a:t>
            </a:r>
            <a:r>
              <a:rPr lang="en-US" sz="1600" dirty="0" err="1"/>
              <a:t>penganiayaan</a:t>
            </a:r>
            <a:r>
              <a:rPr lang="en-US" sz="1600" dirty="0"/>
              <a:t>, </a:t>
            </a:r>
            <a:r>
              <a:rPr lang="en-US" sz="1600" dirty="0" err="1"/>
              <a:t>perengutan</a:t>
            </a:r>
            <a:r>
              <a:rPr lang="en-US" sz="1600" dirty="0"/>
              <a:t> </a:t>
            </a:r>
            <a:r>
              <a:rPr lang="en-US" sz="1600" dirty="0" err="1"/>
              <a:t>kemerdekaan</a:t>
            </a:r>
            <a:r>
              <a:rPr lang="en-US" sz="1600" dirty="0"/>
              <a:t>, </a:t>
            </a:r>
            <a:r>
              <a:rPr lang="en-US" sz="1600" dirty="0" err="1"/>
              <a:t>pembuangan</a:t>
            </a:r>
            <a:r>
              <a:rPr lang="en-US" sz="1600" dirty="0"/>
              <a:t> </a:t>
            </a:r>
            <a:r>
              <a:rPr lang="en-US" sz="1600" dirty="0" err="1"/>
              <a:t>bayi</a:t>
            </a:r>
            <a:r>
              <a:rPr lang="en-US" sz="1600" dirty="0"/>
              <a:t>,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pengguran</a:t>
            </a:r>
            <a:r>
              <a:rPr lang="en-US" sz="1600" dirty="0"/>
              <a:t> </a:t>
            </a:r>
            <a:r>
              <a:rPr lang="en-US" sz="1600" dirty="0" err="1"/>
              <a:t>kandungan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dirty="0" err="1" smtClean="0"/>
              <a:t>Contohnya</a:t>
            </a:r>
            <a:endParaRPr lang="en-US" sz="1600" dirty="0"/>
          </a:p>
          <a:p>
            <a:pPr algn="just"/>
            <a:r>
              <a:rPr lang="en-US" sz="1600" dirty="0" smtClean="0"/>
              <a:t>Ayah/</a:t>
            </a:r>
            <a:r>
              <a:rPr lang="en-US" sz="1600" dirty="0" err="1" smtClean="0"/>
              <a:t>ibu</a:t>
            </a:r>
            <a:r>
              <a:rPr lang="en-US" sz="1600" dirty="0" smtClean="0"/>
              <a:t> </a:t>
            </a:r>
            <a:r>
              <a:rPr lang="en-US" sz="1600" dirty="0" err="1"/>
              <a:t>memukul</a:t>
            </a:r>
            <a:r>
              <a:rPr lang="en-US" sz="1600" dirty="0"/>
              <a:t> </a:t>
            </a:r>
            <a:r>
              <a:rPr lang="en-US" sz="1600" dirty="0" err="1"/>
              <a:t>anaknya</a:t>
            </a:r>
            <a:r>
              <a:rPr lang="en-US" sz="1600" dirty="0"/>
              <a:t>, guru </a:t>
            </a:r>
            <a:r>
              <a:rPr lang="en-US" sz="1600" dirty="0" err="1"/>
              <a:t>memukul</a:t>
            </a:r>
            <a:r>
              <a:rPr lang="en-US" sz="1600" dirty="0"/>
              <a:t> </a:t>
            </a:r>
            <a:r>
              <a:rPr lang="en-US" sz="1600" dirty="0" err="1"/>
              <a:t>muridnya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penganiayaan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siswa</a:t>
            </a:r>
            <a:r>
              <a:rPr lang="en-US" sz="1600" dirty="0"/>
              <a:t>/</a:t>
            </a:r>
            <a:r>
              <a:rPr lang="en-US" sz="1600" dirty="0" err="1"/>
              <a:t>mahasiswa</a:t>
            </a:r>
            <a:r>
              <a:rPr lang="en-US" sz="1600" dirty="0"/>
              <a:t> senior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 smtClean="0"/>
              <a:t>yunior</a:t>
            </a:r>
            <a:r>
              <a:rPr lang="en-US" sz="1600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US" dirty="0" err="1" smtClean="0"/>
              <a:t>Kekerasan</a:t>
            </a:r>
            <a:r>
              <a:rPr lang="en-US" dirty="0" smtClean="0"/>
              <a:t> </a:t>
            </a:r>
            <a:r>
              <a:rPr lang="en-US" dirty="0" err="1" smtClean="0"/>
              <a:t>seksual</a:t>
            </a:r>
            <a:r>
              <a:rPr lang="en-US" dirty="0" smtClean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diderita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laki-laki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yang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. </a:t>
            </a:r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seksual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 smtClean="0"/>
              <a:t>meliputi</a:t>
            </a:r>
            <a:r>
              <a:rPr lang="en-US" dirty="0" smtClean="0"/>
              <a:t>:</a:t>
            </a:r>
          </a:p>
          <a:p>
            <a:pPr marL="457200" indent="-457200" algn="just">
              <a:buAutoNum type="arabicPeriod"/>
            </a:pPr>
            <a:r>
              <a:rPr lang="en-US" dirty="0" err="1" smtClean="0"/>
              <a:t>Pelacuran</a:t>
            </a:r>
            <a:r>
              <a:rPr lang="en-US" dirty="0" smtClean="0"/>
              <a:t> </a:t>
            </a:r>
            <a:r>
              <a:rPr lang="en-US" dirty="0" err="1"/>
              <a:t>anak</a:t>
            </a:r>
            <a:r>
              <a:rPr lang="en-US" dirty="0"/>
              <a:t>,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 smtClean="0"/>
              <a:t>perempuan</a:t>
            </a:r>
            <a:endParaRPr lang="en-US" dirty="0" smtClean="0"/>
          </a:p>
          <a:p>
            <a:pPr marL="457200" indent="-457200" algn="just">
              <a:buAutoNum type="arabicPeriod"/>
            </a:pPr>
            <a:r>
              <a:rPr lang="en-US" dirty="0" smtClean="0"/>
              <a:t>trafficking </a:t>
            </a:r>
            <a:r>
              <a:rPr lang="en-US" dirty="0"/>
              <a:t>(</a:t>
            </a:r>
            <a:r>
              <a:rPr lang="en-US" dirty="0" err="1"/>
              <a:t>perdagangan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) yang </a:t>
            </a:r>
            <a:r>
              <a:rPr lang="en-US" dirty="0" err="1"/>
              <a:t>motifnya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eksploitasi</a:t>
            </a:r>
            <a:r>
              <a:rPr lang="en-US" dirty="0"/>
              <a:t> </a:t>
            </a:r>
            <a:r>
              <a:rPr lang="en-US" dirty="0" err="1" smtClean="0"/>
              <a:t>seksual</a:t>
            </a:r>
            <a:r>
              <a:rPr lang="en-US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dirty="0" err="1" smtClean="0"/>
              <a:t>sudomi</a:t>
            </a:r>
            <a:r>
              <a:rPr lang="en-US" dirty="0"/>
              <a:t>, </a:t>
            </a:r>
            <a:r>
              <a:rPr lang="en-US" dirty="0" err="1"/>
              <a:t>phaedophilia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menimpa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perkosaan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2.3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 smtClean="0"/>
              <a:t>Ekonomi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lain (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)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,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yang </a:t>
            </a:r>
            <a:r>
              <a:rPr lang="en-US" dirty="0" err="1"/>
              <a:t>bersangkutan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tumbuh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layaknya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Mereka</a:t>
            </a:r>
            <a:r>
              <a:rPr lang="en-US" dirty="0"/>
              <a:t> (</a:t>
            </a:r>
            <a:r>
              <a:rPr lang="en-US" dirty="0" err="1"/>
              <a:t>anak-anak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),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miskin</a:t>
            </a:r>
            <a:r>
              <a:rPr lang="en-US" dirty="0"/>
              <a:t> yang “</a:t>
            </a:r>
            <a:r>
              <a:rPr lang="en-US" dirty="0" err="1"/>
              <a:t>terpaksa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orang </a:t>
            </a:r>
            <a:r>
              <a:rPr lang="en-US" dirty="0" err="1"/>
              <a:t>tuanya</a:t>
            </a:r>
            <a:r>
              <a:rPr lang="en-US" dirty="0"/>
              <a:t> </a:t>
            </a:r>
            <a:r>
              <a:rPr lang="en-US" dirty="0" err="1"/>
              <a:t>menyambung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.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hidupnya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Psikologis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K</a:t>
            </a:r>
            <a:r>
              <a:rPr lang="en-US" dirty="0" err="1" smtClean="0"/>
              <a:t>ekerasan</a:t>
            </a:r>
            <a:r>
              <a:rPr lang="en-US" dirty="0" smtClean="0"/>
              <a:t> </a:t>
            </a:r>
            <a:r>
              <a:rPr lang="en-US" dirty="0" err="1"/>
              <a:t>psikologis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mendapat</a:t>
            </a:r>
            <a:r>
              <a:rPr lang="en-US" dirty="0"/>
              <a:t> kata-kata </a:t>
            </a:r>
            <a:r>
              <a:rPr lang="en-US" dirty="0" err="1"/>
              <a:t>kotor</a:t>
            </a:r>
            <a:r>
              <a:rPr lang="en-US" dirty="0"/>
              <a:t> yang </a:t>
            </a:r>
            <a:r>
              <a:rPr lang="en-US" dirty="0" err="1"/>
              <a:t>menyakitkan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orang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teman</a:t>
            </a:r>
            <a:r>
              <a:rPr lang="en-US" dirty="0" smtClean="0"/>
              <a:t>, </a:t>
            </a:r>
            <a:r>
              <a:rPr lang="en-US" dirty="0" err="1" smtClean="0"/>
              <a:t>diusir</a:t>
            </a:r>
            <a:r>
              <a:rPr lang="en-US" dirty="0"/>
              <a:t>, </a:t>
            </a:r>
            <a:r>
              <a:rPr lang="en-US" dirty="0" err="1"/>
              <a:t>diejek</a:t>
            </a:r>
            <a:r>
              <a:rPr lang="en-US" dirty="0"/>
              <a:t>, </a:t>
            </a:r>
            <a:r>
              <a:rPr lang="en-US" dirty="0" err="1"/>
              <a:t>dicemoh</a:t>
            </a:r>
            <a:r>
              <a:rPr lang="en-US" dirty="0"/>
              <a:t>, </a:t>
            </a:r>
            <a:r>
              <a:rPr lang="en-US" dirty="0" err="1"/>
              <a:t>dilecehkan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cacat</a:t>
            </a:r>
            <a:r>
              <a:rPr lang="en-US" dirty="0"/>
              <a:t> </a:t>
            </a:r>
            <a:r>
              <a:rPr lang="en-US" dirty="0" err="1"/>
              <a:t>pisik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kemiskinannya</a:t>
            </a:r>
            <a:r>
              <a:rPr lang="en-US" dirty="0"/>
              <a:t>,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kebodohannya</a:t>
            </a:r>
            <a:r>
              <a:rPr lang="en-US" dirty="0"/>
              <a:t>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9869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グラフ プレースホルダー 29"/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364625072"/>
              </p:ext>
            </p:extLst>
          </p:nvPr>
        </p:nvGraphicFramePr>
        <p:xfrm>
          <a:off x="13585825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グラフ プレースホルダー 29"/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4236591071"/>
              </p:ext>
            </p:extLst>
          </p:nvPr>
        </p:nvGraphicFramePr>
        <p:xfrm>
          <a:off x="9317038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グラフ プレースホルダー 29"/>
          <p:cNvGraphicFramePr>
            <a:graphicFrameLocks noGrp="1"/>
          </p:cNvGraphicFramePr>
          <p:nvPr>
            <p:ph type="chart" sz="quarter" idx="26"/>
            <p:extLst>
              <p:ext uri="{D42A27DB-BD31-4B8C-83A1-F6EECF244321}">
                <p14:modId xmlns:p14="http://schemas.microsoft.com/office/powerpoint/2010/main" val="413174860"/>
              </p:ext>
            </p:extLst>
          </p:nvPr>
        </p:nvGraphicFramePr>
        <p:xfrm>
          <a:off x="5026025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グラフ プレースホルダー 29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1775147193"/>
              </p:ext>
            </p:extLst>
          </p:nvPr>
        </p:nvGraphicFramePr>
        <p:xfrm>
          <a:off x="715963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テキスト プレースホルダー 1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>
                <a:solidFill>
                  <a:srgbClr val="3A75FB"/>
                </a:solidFill>
              </a:rPr>
              <a:t>35</a:t>
            </a:r>
            <a:r>
              <a:rPr lang="en-US" dirty="0" smtClean="0">
                <a:solidFill>
                  <a:srgbClr val="3A75FB"/>
                </a:solidFill>
              </a:rPr>
              <a:t>%</a:t>
            </a:r>
            <a:endParaRPr lang="en-US" dirty="0">
              <a:solidFill>
                <a:srgbClr val="3A75FB"/>
              </a:solidFill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/>
              <a:t>28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>
                <a:solidFill>
                  <a:srgbClr val="3A75FB"/>
                </a:solidFill>
              </a:rPr>
              <a:t>23</a:t>
            </a:r>
            <a:r>
              <a:rPr lang="en-US" dirty="0" smtClean="0">
                <a:solidFill>
                  <a:srgbClr val="3A75FB"/>
                </a:solidFill>
              </a:rPr>
              <a:t>%</a:t>
            </a:r>
            <a:endParaRPr lang="en-US" dirty="0">
              <a:solidFill>
                <a:srgbClr val="3A75FB"/>
              </a:solidFill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/>
              <a:t>1</a:t>
            </a:r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Statistik Kekerasan Terhadap Anak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sz="2400" dirty="0" smtClean="0"/>
              <a:t>Kekerasan Seksual</a:t>
            </a:r>
            <a:endParaRPr lang="en-US" sz="2400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 smtClean="0"/>
              <a:t>Kekerasan Fisik</a:t>
            </a:r>
            <a:endParaRPr 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8"/>
          </p:nvPr>
        </p:nvSpPr>
        <p:spPr>
          <a:xfrm>
            <a:off x="9157309" y="6532670"/>
            <a:ext cx="4127054" cy="686765"/>
          </a:xfrm>
        </p:spPr>
        <p:txBody>
          <a:bodyPr/>
          <a:lstStyle/>
          <a:p>
            <a:r>
              <a:rPr lang="en-US" sz="2400" dirty="0" err="1"/>
              <a:t>Kekerasan</a:t>
            </a:r>
            <a:r>
              <a:rPr lang="en-US" sz="2400" dirty="0"/>
              <a:t> </a:t>
            </a:r>
            <a:r>
              <a:rPr lang="en-US" sz="2400" dirty="0" err="1" smtClean="0"/>
              <a:t>Psikologis</a:t>
            </a:r>
            <a:endParaRPr 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pisik</a:t>
            </a:r>
            <a:r>
              <a:rPr lang="en-US" dirty="0"/>
              <a:t> yang </a:t>
            </a:r>
            <a:r>
              <a:rPr lang="en-US" dirty="0" err="1"/>
              <a:t>menimpa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pembunuhan</a:t>
            </a:r>
            <a:r>
              <a:rPr lang="en-US" dirty="0"/>
              <a:t>, </a:t>
            </a:r>
            <a:r>
              <a:rPr lang="en-US" dirty="0" err="1"/>
              <a:t>penganiayaan</a:t>
            </a:r>
            <a:r>
              <a:rPr lang="en-US" dirty="0"/>
              <a:t>, </a:t>
            </a:r>
            <a:r>
              <a:rPr lang="en-US" dirty="0" err="1"/>
              <a:t>perengutan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, </a:t>
            </a:r>
            <a:r>
              <a:rPr lang="en-US" dirty="0" err="1"/>
              <a:t>pembuangan</a:t>
            </a:r>
            <a:r>
              <a:rPr lang="en-US" dirty="0"/>
              <a:t> </a:t>
            </a:r>
            <a:r>
              <a:rPr lang="en-US" dirty="0" err="1"/>
              <a:t>bayi</a:t>
            </a:r>
            <a:r>
              <a:rPr lang="en-US" dirty="0"/>
              <a:t>,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pengguran</a:t>
            </a:r>
            <a:r>
              <a:rPr lang="en-US" dirty="0"/>
              <a:t> </a:t>
            </a:r>
            <a:r>
              <a:rPr lang="en-US" dirty="0" err="1"/>
              <a:t>kandungan</a:t>
            </a:r>
            <a:r>
              <a:rPr lang="en-US" dirty="0"/>
              <a:t>. 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d-ID" dirty="0"/>
              <a:t>K</a:t>
            </a:r>
            <a:r>
              <a:rPr lang="sv-SE" dirty="0" smtClean="0"/>
              <a:t>ekerasan </a:t>
            </a:r>
            <a:r>
              <a:rPr lang="sv-SE" dirty="0"/>
              <a:t>psikologis dalam berbagai bentuk, antara lain mendapat kata-kata kotor yang menyakitkan hati </a:t>
            </a:r>
            <a:r>
              <a:rPr lang="id-ID" dirty="0" smtClean="0"/>
              <a:t>.</a:t>
            </a:r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d-ID" sz="2400" dirty="0" smtClean="0"/>
              <a:t>Kekerasan Lainnya</a:t>
            </a:r>
            <a:endParaRPr lang="en-US" sz="2400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Kekerasan Lainnya yang dapat menghilangkan harkat,martabat dan hak-hak anak sebagai manusia yang </a:t>
            </a:r>
            <a:r>
              <a:rPr lang="sv-SE" dirty="0" smtClean="0"/>
              <a:t>mempunyai </a:t>
            </a:r>
            <a:r>
              <a:rPr lang="sv-SE" dirty="0"/>
              <a:t>peranan yang amat penting bagi kehidupan keluarga, masyarakat, bangsa dan negara </a:t>
            </a:r>
            <a:endParaRPr lang="id-ID" dirty="0" smtClean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1. Seductive rape</a:t>
            </a:r>
          </a:p>
          <a:p>
            <a:r>
              <a:rPr lang="en-US" dirty="0"/>
              <a:t>2. Sadistic rape</a:t>
            </a:r>
          </a:p>
          <a:p>
            <a:r>
              <a:rPr lang="en-US" dirty="0"/>
              <a:t>3. </a:t>
            </a:r>
            <a:r>
              <a:rPr lang="en-US" dirty="0" err="1"/>
              <a:t>Dominism</a:t>
            </a:r>
            <a:r>
              <a:rPr lang="en-US" dirty="0"/>
              <a:t> rape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4527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Upaya-Upaya Penangulangan Kekerasan terhadap Anak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5195" y="3398649"/>
            <a:ext cx="16077615" cy="6202551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PBB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1989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diratifikasi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Kepres</a:t>
            </a:r>
            <a:r>
              <a:rPr lang="en-US" dirty="0"/>
              <a:t> No 39/1990 </a:t>
            </a:r>
            <a:r>
              <a:rPr lang="en-US" dirty="0" err="1"/>
              <a:t>disebutkn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4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</a:t>
            </a:r>
          </a:p>
          <a:p>
            <a:pPr algn="just"/>
            <a:r>
              <a:rPr lang="en-US" dirty="0"/>
              <a:t>1)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/>
          </a:p>
          <a:p>
            <a:pPr algn="just"/>
            <a:r>
              <a:rPr lang="en-US" dirty="0"/>
              <a:t>2)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perlindungan</a:t>
            </a:r>
            <a:r>
              <a:rPr lang="en-US" dirty="0"/>
              <a:t>,</a:t>
            </a:r>
          </a:p>
          <a:p>
            <a:pPr algn="just"/>
            <a:r>
              <a:rPr lang="en-US" dirty="0"/>
              <a:t>3)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tumbuh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berkembang</a:t>
            </a:r>
            <a:endParaRPr lang="en-US" dirty="0"/>
          </a:p>
          <a:p>
            <a:pPr algn="just"/>
            <a:r>
              <a:rPr lang="en-US" dirty="0"/>
              <a:t>4)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komplek</a:t>
            </a:r>
            <a:r>
              <a:rPr lang="en-US" dirty="0"/>
              <a:t>, </a:t>
            </a:r>
            <a:r>
              <a:rPr lang="en-US" dirty="0" err="1"/>
              <a:t>demikian</a:t>
            </a:r>
            <a:r>
              <a:rPr lang="en-US" dirty="0"/>
              <a:t> juga </a:t>
            </a:r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juga </a:t>
            </a:r>
            <a:r>
              <a:rPr lang="en-US" dirty="0" err="1"/>
              <a:t>bermacam-macam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penanggulangannyapun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konfrehensif</a:t>
            </a:r>
            <a:r>
              <a:rPr lang="en-US" dirty="0"/>
              <a:t>(</a:t>
            </a:r>
            <a:r>
              <a:rPr lang="en-US" dirty="0" err="1"/>
              <a:t>Menyeluruh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permasalahannya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penanggulangannya</a:t>
            </a:r>
            <a:r>
              <a:rPr lang="en-US" dirty="0"/>
              <a:t> juga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terlibat</a:t>
            </a:r>
            <a:r>
              <a:rPr lang="en-US" dirty="0"/>
              <a:t>/</a:t>
            </a:r>
            <a:r>
              <a:rPr lang="en-US" dirty="0" err="1"/>
              <a:t>dilibatkan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, </a:t>
            </a:r>
            <a:r>
              <a:rPr lang="en-US" dirty="0" err="1"/>
              <a:t>swasta</a:t>
            </a:r>
            <a:r>
              <a:rPr lang="en-US" dirty="0"/>
              <a:t>, </a:t>
            </a:r>
            <a:r>
              <a:rPr lang="en-US" dirty="0" err="1"/>
              <a:t>lembaga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/orang </a:t>
            </a:r>
            <a:r>
              <a:rPr lang="en-US" dirty="0" err="1"/>
              <a:t>tua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juga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korban.</a:t>
            </a:r>
          </a:p>
          <a:p>
            <a:pPr algn="just"/>
            <a:r>
              <a:rPr lang="en-US" dirty="0"/>
              <a:t>Para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bersinergi</a:t>
            </a:r>
            <a:r>
              <a:rPr lang="en-US" dirty="0"/>
              <a:t>. </a:t>
            </a:r>
            <a:r>
              <a:rPr lang="en-US" dirty="0" err="1"/>
              <a:t>Langkah-langkah</a:t>
            </a:r>
            <a:r>
              <a:rPr lang="en-US" dirty="0"/>
              <a:t> yang </a:t>
            </a:r>
            <a:r>
              <a:rPr lang="en-US" dirty="0" err="1"/>
              <a:t>ditempuh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sistematis</a:t>
            </a:r>
            <a:r>
              <a:rPr lang="en-US" dirty="0"/>
              <a:t>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korban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korban,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menjdi</a:t>
            </a:r>
            <a:r>
              <a:rPr lang="en-US" dirty="0"/>
              <a:t> korban,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korban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994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Contoh Kasus Kekerasan Terhadap Anak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 smtClean="0"/>
              <a:t>Kekerasan dan pembunuhan anak</a:t>
            </a:r>
            <a:r>
              <a:rPr lang="en-US" dirty="0" smtClean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Bali, </a:t>
            </a:r>
            <a:r>
              <a:rPr lang="en-US" dirty="0" err="1"/>
              <a:t>Engeline</a:t>
            </a:r>
            <a:r>
              <a:rPr lang="en-US" dirty="0"/>
              <a:t>, 8 </a:t>
            </a:r>
            <a:r>
              <a:rPr lang="en-US" dirty="0" err="1" smtClean="0"/>
              <a:t>tahun</a:t>
            </a:r>
            <a:r>
              <a:rPr lang="id-ID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1" y="654924"/>
            <a:ext cx="12422708" cy="1003675"/>
          </a:xfrm>
        </p:spPr>
        <p:txBody>
          <a:bodyPr>
            <a:noAutofit/>
          </a:bodyPr>
          <a:lstStyle/>
          <a:p>
            <a:r>
              <a:rPr lang="id-ID" sz="4800" dirty="0"/>
              <a:t>Contoh Kasus Kekerasan Terhadap Anak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 fontScale="85000" lnSpcReduction="10000"/>
          </a:bodyPr>
          <a:lstStyle/>
          <a:p>
            <a:r>
              <a:rPr lang="en-US" dirty="0" err="1" smtClean="0"/>
              <a:t>Pembunuhan</a:t>
            </a:r>
            <a:r>
              <a:rPr lang="en-US" dirty="0" smtClean="0"/>
              <a:t> </a:t>
            </a:r>
            <a:r>
              <a:rPr lang="en-US" dirty="0" err="1" smtClean="0"/>
              <a:t>Anggeline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Ibu</a:t>
            </a:r>
            <a:r>
              <a:rPr lang="en-US" dirty="0" smtClean="0"/>
              <a:t> </a:t>
            </a:r>
            <a:r>
              <a:rPr lang="en-US" dirty="0" err="1" smtClean="0"/>
              <a:t>Angkatnya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smtClean="0"/>
              <a:t>Angeline </a:t>
            </a:r>
            <a:r>
              <a:rPr lang="en-US" sz="3200" dirty="0" err="1"/>
              <a:t>seorang</a:t>
            </a:r>
            <a:r>
              <a:rPr lang="en-US" sz="3200" dirty="0"/>
              <a:t> </a:t>
            </a:r>
            <a:r>
              <a:rPr lang="en-US" sz="3200" dirty="0" err="1"/>
              <a:t>anak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kota</a:t>
            </a:r>
            <a:r>
              <a:rPr lang="en-US" sz="3200" dirty="0"/>
              <a:t> </a:t>
            </a:r>
            <a:r>
              <a:rPr lang="en-US" sz="3200" dirty="0" err="1"/>
              <a:t>Denpansar</a:t>
            </a:r>
            <a:r>
              <a:rPr lang="en-US" sz="3200" dirty="0"/>
              <a:t> Bali yang </a:t>
            </a:r>
            <a:r>
              <a:rPr lang="en-US" sz="3200" dirty="0" err="1"/>
              <a:t>mengalami</a:t>
            </a:r>
            <a:r>
              <a:rPr lang="en-US" sz="3200" dirty="0"/>
              <a:t> </a:t>
            </a:r>
            <a:r>
              <a:rPr lang="en-US" sz="3200" dirty="0" err="1"/>
              <a:t>kekerasan</a:t>
            </a:r>
            <a:r>
              <a:rPr lang="en-US" sz="3200" dirty="0"/>
              <a:t> </a:t>
            </a:r>
            <a:r>
              <a:rPr lang="en-US" sz="3200" dirty="0" err="1"/>
              <a:t>anak</a:t>
            </a:r>
            <a:r>
              <a:rPr lang="en-US" sz="3200" dirty="0"/>
              <a:t>. Angeline yang </a:t>
            </a:r>
            <a:r>
              <a:rPr lang="en-US" sz="3200" dirty="0" err="1"/>
              <a:t>masih</a:t>
            </a:r>
            <a:r>
              <a:rPr lang="en-US" sz="3200" dirty="0"/>
              <a:t> </a:t>
            </a:r>
            <a:r>
              <a:rPr lang="en-US" sz="3200" dirty="0" err="1"/>
              <a:t>berumur</a:t>
            </a:r>
            <a:r>
              <a:rPr lang="en-US" sz="3200" dirty="0"/>
              <a:t> 8 </a:t>
            </a:r>
            <a:r>
              <a:rPr lang="en-US" sz="3200" dirty="0" err="1"/>
              <a:t>tahun</a:t>
            </a:r>
            <a:r>
              <a:rPr lang="en-US" sz="3200" dirty="0"/>
              <a:t> </a:t>
            </a:r>
            <a:r>
              <a:rPr lang="en-US" sz="3200" dirty="0" err="1"/>
              <a:t>tinggal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en-US" sz="3200" dirty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angkatnya</a:t>
            </a:r>
            <a:r>
              <a:rPr lang="en-US" sz="3200" dirty="0"/>
              <a:t>, </a:t>
            </a:r>
            <a:r>
              <a:rPr lang="en-US" sz="3200" dirty="0" err="1"/>
              <a:t>karena</a:t>
            </a:r>
            <a:r>
              <a:rPr lang="en-US" sz="3200" dirty="0"/>
              <a:t> </a:t>
            </a:r>
            <a:r>
              <a:rPr lang="en-US" sz="3200" dirty="0" err="1"/>
              <a:t>sewaktu</a:t>
            </a:r>
            <a:r>
              <a:rPr lang="en-US" sz="3200" dirty="0"/>
              <a:t> </a:t>
            </a:r>
            <a:r>
              <a:rPr lang="en-US" sz="3200" dirty="0" err="1"/>
              <a:t>kecil</a:t>
            </a:r>
            <a:r>
              <a:rPr lang="en-US" sz="3200" dirty="0"/>
              <a:t> </a:t>
            </a:r>
            <a:r>
              <a:rPr lang="en-US" sz="3200" dirty="0" err="1"/>
              <a:t>hak</a:t>
            </a:r>
            <a:r>
              <a:rPr lang="en-US" sz="3200" dirty="0"/>
              <a:t> </a:t>
            </a:r>
            <a:r>
              <a:rPr lang="en-US" sz="3200" dirty="0" err="1"/>
              <a:t>asuhnya</a:t>
            </a:r>
            <a:r>
              <a:rPr lang="en-US" sz="3200" dirty="0"/>
              <a:t> </a:t>
            </a:r>
            <a:r>
              <a:rPr lang="en-US" sz="3200" dirty="0" err="1"/>
              <a:t>beralih</a:t>
            </a:r>
            <a:r>
              <a:rPr lang="en-US" sz="3200" dirty="0"/>
              <a:t> </a:t>
            </a:r>
            <a:r>
              <a:rPr lang="en-US" sz="3200" dirty="0" err="1" smtClean="0"/>
              <a:t>kepada</a:t>
            </a:r>
            <a:r>
              <a:rPr lang="en-US" sz="3200" dirty="0" smtClean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angkatnya</a:t>
            </a:r>
            <a:r>
              <a:rPr lang="en-US" sz="3200" dirty="0"/>
              <a:t> </a:t>
            </a:r>
            <a:r>
              <a:rPr lang="en-US" sz="3200" dirty="0" err="1"/>
              <a:t>dikarena</a:t>
            </a:r>
            <a:r>
              <a:rPr lang="en-US" sz="3200" dirty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kandung</a:t>
            </a:r>
            <a:r>
              <a:rPr lang="en-US" sz="3200" dirty="0"/>
              <a:t> Angeline </a:t>
            </a:r>
            <a:r>
              <a:rPr lang="en-US" sz="3200" dirty="0" err="1"/>
              <a:t>Hamidah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mampu</a:t>
            </a:r>
            <a:r>
              <a:rPr lang="en-US" sz="3200" dirty="0"/>
              <a:t> </a:t>
            </a:r>
            <a:r>
              <a:rPr lang="en-US" sz="3200" dirty="0" err="1"/>
              <a:t>melunasi</a:t>
            </a:r>
            <a:r>
              <a:rPr lang="en-US" sz="3200" dirty="0"/>
              <a:t> </a:t>
            </a:r>
            <a:r>
              <a:rPr lang="en-US" sz="3200" dirty="0" err="1"/>
              <a:t>biaya</a:t>
            </a:r>
            <a:r>
              <a:rPr lang="en-US" sz="3200" dirty="0"/>
              <a:t> </a:t>
            </a:r>
            <a:r>
              <a:rPr lang="en-US" sz="3200" dirty="0" err="1"/>
              <a:t>persalinan</a:t>
            </a:r>
            <a:r>
              <a:rPr lang="en-US" sz="3200" dirty="0"/>
              <a:t> di </a:t>
            </a:r>
            <a:r>
              <a:rPr lang="en-US" sz="3200" dirty="0" err="1"/>
              <a:t>Klinik</a:t>
            </a:r>
            <a:r>
              <a:rPr lang="en-US" sz="3200" dirty="0"/>
              <a:t>,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dirty="0" err="1"/>
              <a:t>bertemulah</a:t>
            </a:r>
            <a:r>
              <a:rPr lang="en-US" sz="3200" dirty="0"/>
              <a:t> </a:t>
            </a:r>
            <a:r>
              <a:rPr lang="en-US" sz="3200" dirty="0" err="1"/>
              <a:t>Margriet</a:t>
            </a:r>
            <a:r>
              <a:rPr lang="en-US" sz="3200" dirty="0"/>
              <a:t> 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" b="1919"/>
          <a:stretch>
            <a:fillRect/>
          </a:stretch>
        </p:blipFill>
        <p:spPr>
          <a:xfrm>
            <a:off x="-178902" y="2882346"/>
            <a:ext cx="8714801" cy="566928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921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Contoh Kasus Kekerasan Terhadap Anak Yang Berujung Pembunuhan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/>
              <a:t>Usai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drama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bocah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Bali, </a:t>
            </a:r>
            <a:r>
              <a:rPr lang="en-US" dirty="0" err="1"/>
              <a:t>Engeline</a:t>
            </a:r>
            <a:r>
              <a:rPr lang="en-US" dirty="0"/>
              <a:t>, 8 </a:t>
            </a:r>
            <a:r>
              <a:rPr lang="en-US" dirty="0" err="1"/>
              <a:t>tahun</a:t>
            </a:r>
            <a:r>
              <a:rPr lang="en-US" dirty="0"/>
              <a:t>, </a:t>
            </a:r>
            <a:r>
              <a:rPr lang="en-US" dirty="0" smtClean="0"/>
              <a:t>yang</a:t>
            </a:r>
            <a:r>
              <a:rPr lang="id-ID" dirty="0" smtClean="0"/>
              <a:t> </a:t>
            </a:r>
            <a:r>
              <a:rPr lang="en-US" dirty="0" err="1" smtClean="0"/>
              <a:t>dilaporkan</a:t>
            </a:r>
            <a:r>
              <a:rPr lang="en-US" dirty="0" smtClean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16 Mei 2015 (</a:t>
            </a:r>
            <a:r>
              <a:rPr lang="en-US" dirty="0" err="1"/>
              <a:t>namanya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Angeline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smtClean="0"/>
              <a:t>media</a:t>
            </a:r>
            <a:r>
              <a:rPr lang="id-ID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 smtClean="0"/>
              <a:t>).</a:t>
            </a:r>
            <a:r>
              <a:rPr lang="id-ID" dirty="0" smtClean="0"/>
              <a:t> </a:t>
            </a:r>
            <a:r>
              <a:rPr lang="en-US" dirty="0" err="1" smtClean="0"/>
              <a:t>Kepolisian</a:t>
            </a:r>
            <a:r>
              <a:rPr lang="en-US" dirty="0" smtClean="0"/>
              <a:t> </a:t>
            </a:r>
            <a:r>
              <a:rPr lang="en-US" dirty="0"/>
              <a:t>Daerah Bali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bocah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10 </a:t>
            </a:r>
            <a:r>
              <a:rPr lang="en-US" dirty="0" err="1"/>
              <a:t>Juni</a:t>
            </a:r>
            <a:r>
              <a:rPr lang="en-US" dirty="0"/>
              <a:t> </a:t>
            </a:r>
            <a:r>
              <a:rPr lang="en-US" dirty="0" smtClean="0"/>
              <a:t>2015</a:t>
            </a:r>
            <a:r>
              <a:rPr lang="id-ID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bernyawa</a:t>
            </a:r>
            <a:r>
              <a:rPr lang="en-US" dirty="0"/>
              <a:t>, </a:t>
            </a:r>
            <a:r>
              <a:rPr lang="en-US" dirty="0" err="1" smtClean="0"/>
              <a:t>dikubur</a:t>
            </a:r>
            <a:r>
              <a:rPr lang="id-ID" dirty="0"/>
              <a:t> </a:t>
            </a:r>
            <a:r>
              <a:rPr lang="en-US" dirty="0" smtClean="0"/>
              <a:t>di </a:t>
            </a:r>
            <a:r>
              <a:rPr lang="en-US" dirty="0" err="1"/>
              <a:t>pekarangan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angkatnya</a:t>
            </a:r>
            <a:r>
              <a:rPr lang="en-US" dirty="0"/>
              <a:t>, </a:t>
            </a:r>
            <a:r>
              <a:rPr lang="en-US" dirty="0" smtClean="0"/>
              <a:t>MCM,</a:t>
            </a:r>
            <a:r>
              <a:rPr lang="id-ID" dirty="0" smtClean="0"/>
              <a:t> </a:t>
            </a:r>
            <a:r>
              <a:rPr lang="en-US" dirty="0" smtClean="0"/>
              <a:t>55 </a:t>
            </a:r>
            <a:r>
              <a:rPr lang="en-US" dirty="0" err="1"/>
              <a:t>tahun</a:t>
            </a:r>
            <a:r>
              <a:rPr lang="en-US" dirty="0"/>
              <a:t>.</a:t>
            </a:r>
          </a:p>
        </p:txBody>
      </p:sp>
      <p:pic>
        <p:nvPicPr>
          <p:cNvPr id="9" name="videoplayback">
            <a:hlinkClick r:id="" action="ppaction://media"/>
          </p:cNvPr>
          <p:cNvPicPr>
            <a:picLocks noGrp="1" noChangeAspect="1"/>
          </p:cNvPicPr>
          <p:nvPr>
            <p:ph type="media"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538" y="327025"/>
            <a:ext cx="11541125" cy="6553200"/>
          </a:xfrm>
        </p:spPr>
      </p:pic>
      <p:sp>
        <p:nvSpPr>
          <p:cNvPr id="11" name="Rectangle 10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2192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34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4800" dirty="0"/>
              <a:t>Contoh Kasus Kekerasan Terhadap Anak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Pembunuhan</a:t>
            </a:r>
            <a:r>
              <a:rPr lang="en-US" dirty="0" smtClean="0"/>
              <a:t> </a:t>
            </a:r>
            <a:r>
              <a:rPr lang="en-US" dirty="0" err="1" smtClean="0"/>
              <a:t>Anggeline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500" dirty="0" smtClean="0"/>
              <a:t>	Christina </a:t>
            </a:r>
            <a:r>
              <a:rPr lang="en-US" sz="2500" dirty="0" err="1"/>
              <a:t>Megawe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sang </a:t>
            </a:r>
            <a:r>
              <a:rPr lang="en-US" sz="2500" dirty="0" err="1"/>
              <a:t>suami</a:t>
            </a:r>
            <a:r>
              <a:rPr lang="en-US" sz="2500" dirty="0"/>
              <a:t> yang </a:t>
            </a:r>
            <a:r>
              <a:rPr lang="en-US" sz="2500" dirty="0" err="1"/>
              <a:t>bernama</a:t>
            </a:r>
            <a:r>
              <a:rPr lang="en-US" sz="2500" dirty="0"/>
              <a:t> Douglas Scarborough. </a:t>
            </a:r>
            <a:r>
              <a:rPr lang="en-US" sz="2500" dirty="0" err="1"/>
              <a:t>Setelah</a:t>
            </a:r>
            <a:r>
              <a:rPr lang="en-US" sz="2500" dirty="0"/>
              <a:t> </a:t>
            </a:r>
            <a:r>
              <a:rPr lang="en-US" sz="2500" dirty="0" err="1"/>
              <a:t>wasiat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sampai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jelang</a:t>
            </a:r>
            <a:r>
              <a:rPr lang="en-US" sz="2500" dirty="0"/>
              <a:t> </a:t>
            </a:r>
            <a:r>
              <a:rPr lang="en-US" sz="2500" dirty="0" err="1"/>
              <a:t>beberapa</a:t>
            </a:r>
            <a:r>
              <a:rPr lang="en-US" sz="2500" dirty="0"/>
              <a:t> </a:t>
            </a:r>
            <a:r>
              <a:rPr lang="en-US" sz="2500" dirty="0" err="1"/>
              <a:t>hari</a:t>
            </a:r>
            <a:r>
              <a:rPr lang="en-US" sz="2500" dirty="0"/>
              <a:t> ayah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menghabuskan</a:t>
            </a:r>
            <a:r>
              <a:rPr lang="en-US" sz="2500" dirty="0"/>
              <a:t> </a:t>
            </a:r>
            <a:r>
              <a:rPr lang="en-US" sz="2500" dirty="0" err="1"/>
              <a:t>nafas</a:t>
            </a:r>
            <a:r>
              <a:rPr lang="en-US" sz="2500" dirty="0"/>
              <a:t> </a:t>
            </a:r>
            <a:r>
              <a:rPr lang="en-US" sz="2500" dirty="0" err="1"/>
              <a:t>terakhirnya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meninggalkan</a:t>
            </a:r>
            <a:r>
              <a:rPr lang="en-US" sz="2500" dirty="0"/>
              <a:t> </a:t>
            </a:r>
            <a:r>
              <a:rPr lang="en-US" sz="2500" dirty="0" err="1"/>
              <a:t>warisan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diserahkan</a:t>
            </a:r>
            <a:r>
              <a:rPr lang="en-US" sz="2500" dirty="0"/>
              <a:t> </a:t>
            </a:r>
            <a:r>
              <a:rPr lang="en-US" sz="2500" dirty="0" err="1"/>
              <a:t>kepada</a:t>
            </a:r>
            <a:r>
              <a:rPr lang="en-US" sz="2500" dirty="0"/>
              <a:t> </a:t>
            </a:r>
            <a:r>
              <a:rPr lang="en-US" sz="2500" dirty="0" smtClean="0"/>
              <a:t>Angeline.</a:t>
            </a:r>
          </a:p>
          <a:p>
            <a:pPr algn="just"/>
            <a:r>
              <a:rPr lang="en-US" sz="2500" dirty="0" smtClean="0"/>
              <a:t>	</a:t>
            </a:r>
            <a:r>
              <a:rPr lang="en-US" sz="2500" dirty="0" err="1" smtClean="0"/>
              <a:t>Namun</a:t>
            </a:r>
            <a:r>
              <a:rPr lang="en-US" sz="2500" dirty="0" smtClean="0"/>
              <a:t> </a:t>
            </a:r>
            <a:r>
              <a:rPr lang="en-US" sz="2500" dirty="0" err="1"/>
              <a:t>masih</a:t>
            </a:r>
            <a:r>
              <a:rPr lang="en-US" sz="2500" dirty="0"/>
              <a:t> di </a:t>
            </a:r>
            <a:r>
              <a:rPr lang="en-US" sz="2500" dirty="0" err="1"/>
              <a:t>pegang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notaris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Ayah </a:t>
            </a:r>
            <a:r>
              <a:rPr lang="en-US" sz="2500" dirty="0" err="1"/>
              <a:t>angkat</a:t>
            </a:r>
            <a:r>
              <a:rPr lang="en-US" sz="2500" dirty="0"/>
              <a:t> Angeline. Sang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</a:t>
            </a:r>
            <a:r>
              <a:rPr lang="en-US" sz="2500" dirty="0" err="1"/>
              <a:t>mengetahui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berniatan</a:t>
            </a:r>
            <a:r>
              <a:rPr lang="en-US" sz="2500" dirty="0"/>
              <a:t> </a:t>
            </a:r>
            <a:r>
              <a:rPr lang="en-US" sz="2500" dirty="0" err="1"/>
              <a:t>ingin</a:t>
            </a:r>
            <a:r>
              <a:rPr lang="en-US" sz="2500" dirty="0"/>
              <a:t> </a:t>
            </a:r>
            <a:r>
              <a:rPr lang="en-US" sz="2500" dirty="0" err="1"/>
              <a:t>mengambil</a:t>
            </a:r>
            <a:r>
              <a:rPr lang="en-US" sz="2500" dirty="0"/>
              <a:t> </a:t>
            </a:r>
            <a:r>
              <a:rPr lang="en-US" sz="2500" dirty="0" err="1"/>
              <a:t>alih</a:t>
            </a:r>
            <a:r>
              <a:rPr lang="en-US" sz="2500" dirty="0"/>
              <a:t> </a:t>
            </a:r>
            <a:r>
              <a:rPr lang="en-US" sz="2500" dirty="0" err="1"/>
              <a:t>warisan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namun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pemirikan</a:t>
            </a:r>
            <a:r>
              <a:rPr lang="en-US" sz="2500" dirty="0"/>
              <a:t> </a:t>
            </a:r>
            <a:r>
              <a:rPr lang="en-US" sz="2500" dirty="0" err="1"/>
              <a:t>panjang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waktu</a:t>
            </a:r>
            <a:r>
              <a:rPr lang="en-US" sz="2500" dirty="0"/>
              <a:t> yang </a:t>
            </a:r>
            <a:r>
              <a:rPr lang="en-US" sz="2500" dirty="0" err="1"/>
              <a:t>panjang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menemukan</a:t>
            </a:r>
            <a:r>
              <a:rPr lang="en-US" sz="2500" dirty="0"/>
              <a:t> </a:t>
            </a:r>
            <a:r>
              <a:rPr lang="en-US" sz="2500" dirty="0" err="1"/>
              <a:t>cara</a:t>
            </a:r>
            <a:r>
              <a:rPr lang="en-US" sz="2500" dirty="0"/>
              <a:t> agar </a:t>
            </a:r>
            <a:r>
              <a:rPr lang="en-US" sz="2500" dirty="0" err="1"/>
              <a:t>warisanya</a:t>
            </a:r>
            <a:r>
              <a:rPr lang="en-US" sz="2500" dirty="0"/>
              <a:t> </a:t>
            </a:r>
            <a:r>
              <a:rPr lang="en-US" sz="2500" dirty="0" err="1"/>
              <a:t>jatuh</a:t>
            </a:r>
            <a:r>
              <a:rPr lang="en-US" sz="2500" dirty="0"/>
              <a:t> </a:t>
            </a:r>
            <a:r>
              <a:rPr lang="en-US" sz="2500" dirty="0" err="1"/>
              <a:t>ketanganya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cara</a:t>
            </a:r>
            <a:r>
              <a:rPr lang="en-US" sz="2500" dirty="0"/>
              <a:t> </a:t>
            </a:r>
            <a:r>
              <a:rPr lang="en-US" sz="2500" dirty="0" err="1"/>
              <a:t>kematian</a:t>
            </a:r>
            <a:r>
              <a:rPr lang="en-US" sz="2500" dirty="0"/>
              <a:t> Angeline. </a:t>
            </a:r>
            <a:r>
              <a:rPr lang="en-US" sz="2500" dirty="0" err="1"/>
              <a:t>Sifat</a:t>
            </a:r>
            <a:r>
              <a:rPr lang="en-US" sz="2500" dirty="0"/>
              <a:t> </a:t>
            </a:r>
            <a:r>
              <a:rPr lang="en-US" sz="2500" dirty="0" err="1"/>
              <a:t>jahat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memang</a:t>
            </a:r>
            <a:r>
              <a:rPr lang="en-US" sz="2500" dirty="0"/>
              <a:t> </a:t>
            </a:r>
            <a:r>
              <a:rPr lang="en-US" sz="2500" dirty="0" err="1"/>
              <a:t>sudah</a:t>
            </a:r>
            <a:r>
              <a:rPr lang="en-US" sz="2500" dirty="0"/>
              <a:t> </a:t>
            </a:r>
            <a:r>
              <a:rPr lang="en-US" sz="2500" dirty="0" err="1"/>
              <a:t>sering</a:t>
            </a:r>
            <a:r>
              <a:rPr lang="en-US" sz="2500" dirty="0"/>
              <a:t> </a:t>
            </a:r>
            <a:r>
              <a:rPr lang="en-US" sz="2500" dirty="0" err="1"/>
              <a:t>dilakukan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Angeline.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melakukan</a:t>
            </a:r>
            <a:r>
              <a:rPr lang="en-US" sz="2500" dirty="0"/>
              <a:t> Angeline </a:t>
            </a:r>
            <a:r>
              <a:rPr lang="en-US" sz="2500" dirty="0" err="1"/>
              <a:t>bukan</a:t>
            </a:r>
            <a:r>
              <a:rPr lang="en-US" sz="2500" dirty="0"/>
              <a:t> </a:t>
            </a:r>
            <a:r>
              <a:rPr lang="en-US" sz="2500" dirty="0" err="1"/>
              <a:t>selayaknya</a:t>
            </a:r>
            <a:r>
              <a:rPr lang="en-US" sz="2500" dirty="0"/>
              <a:t> </a:t>
            </a:r>
            <a:r>
              <a:rPr lang="en-US" sz="2500" dirty="0" err="1"/>
              <a:t>Anaknya</a:t>
            </a:r>
            <a:r>
              <a:rPr lang="en-US" sz="2500" dirty="0"/>
              <a:t> </a:t>
            </a:r>
            <a:r>
              <a:rPr lang="en-US" sz="2500" dirty="0" err="1"/>
              <a:t>melainkan</a:t>
            </a:r>
            <a:r>
              <a:rPr lang="en-US" sz="2500" dirty="0"/>
              <a:t> </a:t>
            </a:r>
            <a:r>
              <a:rPr lang="en-US" sz="2500" dirty="0" err="1"/>
              <a:t>pembantunya</a:t>
            </a:r>
            <a:r>
              <a:rPr lang="en-US" sz="2500" dirty="0"/>
              <a:t>. </a:t>
            </a:r>
            <a:r>
              <a:rPr lang="en-US" sz="2500" dirty="0" err="1"/>
              <a:t>Bukan</a:t>
            </a:r>
            <a:r>
              <a:rPr lang="en-US" sz="2500" dirty="0"/>
              <a:t> </a:t>
            </a:r>
            <a:r>
              <a:rPr lang="en-US" sz="2500" dirty="0" err="1"/>
              <a:t>belas</a:t>
            </a:r>
            <a:r>
              <a:rPr lang="en-US" sz="2500" dirty="0"/>
              <a:t> </a:t>
            </a:r>
            <a:r>
              <a:rPr lang="en-US" sz="2500" dirty="0" err="1"/>
              <a:t>kasih</a:t>
            </a:r>
            <a:r>
              <a:rPr lang="en-US" sz="2500" dirty="0"/>
              <a:t> yang di </a:t>
            </a:r>
            <a:r>
              <a:rPr lang="en-US" sz="2500" dirty="0" err="1"/>
              <a:t>berikan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angkatnya</a:t>
            </a:r>
            <a:r>
              <a:rPr lang="en-US" sz="2500" dirty="0"/>
              <a:t> </a:t>
            </a:r>
            <a:r>
              <a:rPr lang="en-US" sz="2500" dirty="0" err="1"/>
              <a:t>melainkan</a:t>
            </a:r>
            <a:r>
              <a:rPr lang="en-US" sz="2500" dirty="0"/>
              <a:t> </a:t>
            </a:r>
            <a:r>
              <a:rPr lang="en-US" sz="2500" dirty="0" err="1"/>
              <a:t>kekerasan</a:t>
            </a:r>
            <a:r>
              <a:rPr lang="en-US" sz="2500" dirty="0"/>
              <a:t>. </a:t>
            </a:r>
            <a:endParaRPr lang="en-US" sz="2500" dirty="0" smtClean="0"/>
          </a:p>
          <a:p>
            <a:pPr algn="just"/>
            <a:r>
              <a:rPr lang="en-US" sz="2500" dirty="0" smtClean="0"/>
              <a:t>	</a:t>
            </a:r>
            <a:r>
              <a:rPr lang="en-US" sz="2500" dirty="0" err="1" smtClean="0"/>
              <a:t>Setelah</a:t>
            </a:r>
            <a:r>
              <a:rPr lang="en-US" sz="2500" dirty="0" smtClean="0"/>
              <a:t> </a:t>
            </a:r>
            <a:r>
              <a:rPr lang="en-US" sz="2500" dirty="0" err="1"/>
              <a:t>itu</a:t>
            </a:r>
            <a:r>
              <a:rPr lang="en-US" sz="2500" dirty="0"/>
              <a:t> </a:t>
            </a:r>
            <a:r>
              <a:rPr lang="en-US" sz="2500" dirty="0" err="1"/>
              <a:t>polisi</a:t>
            </a:r>
            <a:r>
              <a:rPr lang="en-US" sz="2500" dirty="0"/>
              <a:t> </a:t>
            </a:r>
            <a:r>
              <a:rPr lang="en-US" sz="2500" dirty="0" err="1"/>
              <a:t>mencari</a:t>
            </a:r>
            <a:r>
              <a:rPr lang="en-US" sz="2500" dirty="0"/>
              <a:t> </a:t>
            </a:r>
            <a:r>
              <a:rPr lang="en-US" sz="2500" dirty="0" err="1"/>
              <a:t>pelakunya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ditemukan</a:t>
            </a:r>
            <a:r>
              <a:rPr lang="en-US" sz="2500" dirty="0"/>
              <a:t> </a:t>
            </a:r>
            <a:r>
              <a:rPr lang="en-US" sz="2500" dirty="0" err="1"/>
              <a:t>bahwa</a:t>
            </a:r>
            <a:r>
              <a:rPr lang="en-US" sz="2500" dirty="0"/>
              <a:t> </a:t>
            </a:r>
            <a:r>
              <a:rPr lang="en-US" sz="2500" dirty="0" err="1"/>
              <a:t>pelaku</a:t>
            </a:r>
            <a:r>
              <a:rPr lang="en-US" sz="2500" dirty="0"/>
              <a:t> </a:t>
            </a:r>
            <a:r>
              <a:rPr lang="en-US" sz="2500" dirty="0" err="1"/>
              <a:t>kekerasan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pemerkosaan</a:t>
            </a:r>
            <a:r>
              <a:rPr lang="en-US" sz="2500" dirty="0"/>
              <a:t> Angeline </a:t>
            </a:r>
            <a:r>
              <a:rPr lang="en-US" sz="2500" dirty="0" err="1"/>
              <a:t>disebabkan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pembatunya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 </a:t>
            </a:r>
            <a:r>
              <a:rPr lang="en-US" sz="2500" dirty="0" err="1"/>
              <a:t>Tay</a:t>
            </a:r>
            <a:r>
              <a:rPr lang="en-US" sz="2500" dirty="0"/>
              <a:t> </a:t>
            </a:r>
            <a:r>
              <a:rPr lang="en-US" sz="2500" dirty="0" err="1"/>
              <a:t>Hamba</a:t>
            </a:r>
            <a:r>
              <a:rPr lang="en-US" sz="2500" dirty="0"/>
              <a:t> May.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seorang</a:t>
            </a:r>
            <a:r>
              <a:rPr lang="en-US" sz="2500" dirty="0"/>
              <a:t> </a:t>
            </a:r>
            <a:r>
              <a:rPr lang="en-US" sz="2500" dirty="0" err="1"/>
              <a:t>pembantu</a:t>
            </a:r>
            <a:r>
              <a:rPr lang="en-US" sz="2500" dirty="0"/>
              <a:t> yang </a:t>
            </a:r>
            <a:r>
              <a:rPr lang="en-US" sz="2500" dirty="0" err="1"/>
              <a:t>bekerja</a:t>
            </a:r>
            <a:r>
              <a:rPr lang="en-US" sz="2500" dirty="0"/>
              <a:t> di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Margiret</a:t>
            </a:r>
            <a:r>
              <a:rPr lang="en-US" sz="2500" dirty="0"/>
              <a:t>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tersangka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kasus</a:t>
            </a:r>
            <a:r>
              <a:rPr lang="en-US" sz="2500" dirty="0"/>
              <a:t> </a:t>
            </a:r>
            <a:r>
              <a:rPr lang="en-US" sz="2500" dirty="0" err="1"/>
              <a:t>pembunuhan</a:t>
            </a:r>
            <a:r>
              <a:rPr lang="en-US" sz="2500" dirty="0"/>
              <a:t> Angeline. </a:t>
            </a:r>
            <a:r>
              <a:rPr lang="en-US" sz="2500" dirty="0" err="1"/>
              <a:t>Selang</a:t>
            </a:r>
            <a:r>
              <a:rPr lang="en-US" sz="2500" dirty="0"/>
              <a:t> </a:t>
            </a:r>
            <a:r>
              <a:rPr lang="en-US" sz="2500" dirty="0" err="1"/>
              <a:t>beberapa</a:t>
            </a:r>
            <a:r>
              <a:rPr lang="en-US" sz="2500" dirty="0"/>
              <a:t> </a:t>
            </a:r>
            <a:r>
              <a:rPr lang="en-US" sz="2500" dirty="0" err="1"/>
              <a:t>bulan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</a:t>
            </a:r>
            <a:r>
              <a:rPr lang="en-US" sz="2500" dirty="0" err="1"/>
              <a:t>bicara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memberikan</a:t>
            </a:r>
            <a:r>
              <a:rPr lang="en-US" sz="2500" dirty="0"/>
              <a:t> </a:t>
            </a:r>
            <a:r>
              <a:rPr lang="en-US" sz="2500" dirty="0" err="1"/>
              <a:t>tuduhan</a:t>
            </a:r>
            <a:r>
              <a:rPr lang="en-US" sz="2500" dirty="0"/>
              <a:t> juga </a:t>
            </a:r>
            <a:r>
              <a:rPr lang="en-US" sz="2500" dirty="0" err="1"/>
              <a:t>terhadap</a:t>
            </a:r>
            <a:r>
              <a:rPr lang="en-US" sz="2500" dirty="0"/>
              <a:t> </a:t>
            </a:r>
            <a:r>
              <a:rPr lang="en-US" sz="2500" dirty="0" err="1"/>
              <a:t>Margiret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berdasarkan</a:t>
            </a:r>
            <a:r>
              <a:rPr lang="en-US" sz="2500" dirty="0"/>
              <a:t> 3 </a:t>
            </a:r>
            <a:r>
              <a:rPr lang="en-US" sz="2500" dirty="0" err="1"/>
              <a:t>bukti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pengakuan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, </a:t>
            </a:r>
            <a:r>
              <a:rPr lang="en-US" sz="2500" dirty="0" err="1"/>
              <a:t>bukti</a:t>
            </a:r>
            <a:r>
              <a:rPr lang="en-US" sz="2500" dirty="0"/>
              <a:t> - </a:t>
            </a:r>
            <a:r>
              <a:rPr lang="en-US" sz="2500" dirty="0" err="1"/>
              <a:t>bukti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sakit</a:t>
            </a:r>
            <a:r>
              <a:rPr lang="en-US" sz="2500" dirty="0"/>
              <a:t>,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hasil</a:t>
            </a:r>
            <a:r>
              <a:rPr lang="en-US" sz="2500" dirty="0"/>
              <a:t> </a:t>
            </a:r>
            <a:r>
              <a:rPr lang="en-US" sz="2500" dirty="0" err="1"/>
              <a:t>olah</a:t>
            </a:r>
            <a:r>
              <a:rPr lang="en-US" sz="2500" dirty="0"/>
              <a:t> TKP ( </a:t>
            </a:r>
            <a:r>
              <a:rPr lang="en-US" sz="2500" dirty="0" err="1"/>
              <a:t>Tempat</a:t>
            </a:r>
            <a:r>
              <a:rPr lang="en-US" sz="2500" dirty="0"/>
              <a:t> </a:t>
            </a:r>
            <a:r>
              <a:rPr lang="en-US" sz="2500" dirty="0" err="1"/>
              <a:t>Kejadian</a:t>
            </a:r>
            <a:r>
              <a:rPr lang="en-US" sz="2500" dirty="0"/>
              <a:t> </a:t>
            </a:r>
            <a:r>
              <a:rPr lang="en-US" sz="2500" dirty="0" err="1"/>
              <a:t>Perkara</a:t>
            </a:r>
            <a:r>
              <a:rPr lang="en-US" sz="2500" dirty="0"/>
              <a:t>).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3.2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605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Sesi Tanya Jawab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/>
              <a:t>Sesi tanya Jawab Dari Materi Yang sudah disampaikan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>
        <p:random/>
      </p:transition>
    </mc:Choice>
    <mc:Fallback xmlns="">
      <p:transition advTm="10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9582" y="2015370"/>
            <a:ext cx="3470544" cy="4050375"/>
          </a:xfrm>
        </p:spPr>
        <p:txBody>
          <a:bodyPr anchor="ctr">
            <a:noAutofit/>
          </a:bodyPr>
          <a:lstStyle/>
          <a:p>
            <a:r>
              <a:rPr lang="id-ID" sz="34400" b="1" dirty="0"/>
              <a:t>?</a:t>
            </a:r>
            <a:endParaRPr lang="en-US" sz="1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id-ID" dirty="0"/>
              <a:t>Silahkan Mengajukan </a:t>
            </a:r>
            <a:r>
              <a:rPr lang="id-ID" dirty="0" smtClean="0"/>
              <a:t>Pertanyaan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91" y="1519643"/>
            <a:ext cx="5047926" cy="50418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96" y="1336747"/>
            <a:ext cx="5413717" cy="5407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96" y="1159948"/>
            <a:ext cx="5767316" cy="5761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97" y="977052"/>
            <a:ext cx="6120914" cy="61270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01" y="794156"/>
            <a:ext cx="6486706" cy="64928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05" y="617357"/>
            <a:ext cx="6852498" cy="68464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39769E-7 -1.60494E-6 L 1.39769E-7 -3.7037E-7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5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5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5" presetClass="entr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5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5" presetClass="entr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129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287773" y="2694975"/>
            <a:ext cx="6120000" cy="812516"/>
          </a:xfrm>
        </p:spPr>
        <p:txBody>
          <a:bodyPr/>
          <a:lstStyle/>
          <a:p>
            <a:r>
              <a:rPr lang="id-ID" dirty="0" smtClean="0"/>
              <a:t>Isep Lutpi Nur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287773" y="3799729"/>
            <a:ext cx="6120000" cy="812516"/>
          </a:xfrm>
        </p:spPr>
        <p:txBody>
          <a:bodyPr/>
          <a:lstStyle/>
          <a:p>
            <a:r>
              <a:rPr lang="id-ID" dirty="0" smtClean="0"/>
              <a:t>Iman Faturahman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2287773" y="4931751"/>
            <a:ext cx="6120000" cy="812516"/>
          </a:xfrm>
        </p:spPr>
        <p:txBody>
          <a:bodyPr/>
          <a:lstStyle/>
          <a:p>
            <a:r>
              <a:rPr lang="id-ID" dirty="0" smtClean="0"/>
              <a:t>M. Bayu Ramadhani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287773" y="6022773"/>
            <a:ext cx="6120000" cy="812516"/>
          </a:xfrm>
        </p:spPr>
        <p:txBody>
          <a:bodyPr/>
          <a:lstStyle/>
          <a:p>
            <a:r>
              <a:rPr lang="id-ID" dirty="0" smtClean="0"/>
              <a:t>Fernanda Dewa Ndaru 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2287773" y="7127527"/>
            <a:ext cx="6120000" cy="812516"/>
          </a:xfrm>
        </p:spPr>
        <p:txBody>
          <a:bodyPr/>
          <a:lstStyle/>
          <a:p>
            <a:r>
              <a:rPr lang="id-ID" dirty="0" smtClean="0"/>
              <a:t>Adistia Ramadhani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2287773" y="8259549"/>
            <a:ext cx="6120000" cy="812516"/>
          </a:xfrm>
        </p:spPr>
        <p:txBody>
          <a:bodyPr/>
          <a:lstStyle/>
          <a:p>
            <a:r>
              <a:rPr lang="id-ID" dirty="0" smtClean="0"/>
              <a:t>Irham Permana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10400637" y="2675520"/>
            <a:ext cx="7068850" cy="812516"/>
          </a:xfrm>
        </p:spPr>
        <p:txBody>
          <a:bodyPr/>
          <a:lstStyle/>
          <a:p>
            <a:r>
              <a:rPr lang="id-ID" dirty="0" smtClean="0"/>
              <a:t>Chika Stefanny Putri 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d-ID" dirty="0" smtClean="0"/>
              <a:t>M. Fahrel Ardiansyah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d-ID" dirty="0" smtClean="0"/>
              <a:t>M. Fajar Ramadhani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id-ID" dirty="0" smtClean="0"/>
              <a:t>Fajar Nur Alamsyah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d-ID" dirty="0" smtClean="0"/>
              <a:t>Rivan Kurnia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id-ID" dirty="0" smtClean="0"/>
              <a:t>Putri Hainnuri Ar Rahman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6776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Kesimpulan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 smtClean="0"/>
              <a:t>Kesimpulan Hasil Presentasi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494506" y="4013023"/>
            <a:ext cx="17297400" cy="2260955"/>
          </a:xfrm>
        </p:spPr>
        <p:txBody>
          <a:bodyPr anchor="ctr">
            <a:normAutofit/>
          </a:bodyPr>
          <a:lstStyle/>
          <a:p>
            <a:r>
              <a:rPr lang="en-US" sz="6600" dirty="0" smtClean="0"/>
              <a:t>That’s all. Thank you very much! </a:t>
            </a:r>
            <a:r>
              <a:rPr lang="en-US" sz="6600" dirty="0" smtClean="0">
                <a:sym typeface="Wingdings" panose="05000000000000000000" pitchFamily="2" charset="2"/>
              </a:rPr>
              <a:t></a:t>
            </a:r>
            <a:br>
              <a:rPr lang="en-US" sz="6600" dirty="0" smtClean="0">
                <a:sym typeface="Wingdings" panose="05000000000000000000" pitchFamily="2" charset="2"/>
              </a:rPr>
            </a:br>
            <a:r>
              <a:rPr lang="en-US" sz="6600" dirty="0" smtClean="0">
                <a:sym typeface="Wingdings" panose="05000000000000000000" pitchFamily="2" charset="2"/>
              </a:rPr>
              <a:t>GROUP 2</a:t>
            </a:r>
            <a:endParaRPr lang="en-US" sz="6600" dirty="0"/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 rot="16200000">
            <a:off x="12445289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Fahrel Ardiansyah</a:t>
            </a:r>
            <a:endParaRPr lang="en-US" dirty="0"/>
          </a:p>
        </p:txBody>
      </p:sp>
      <p:sp>
        <p:nvSpPr>
          <p:cNvPr id="12" name="Text Placeholder 12"/>
          <p:cNvSpPr txBox="1">
            <a:spLocks/>
          </p:cNvSpPr>
          <p:nvPr/>
        </p:nvSpPr>
        <p:spPr>
          <a:xfrm rot="16200000">
            <a:off x="1619117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Fajar Ramadhani</a:t>
            </a:r>
            <a:endParaRPr lang="en-US" dirty="0"/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 rot="16200000">
            <a:off x="10898693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/>
              <a:t>Fajar Nur Alamsyah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 rot="16200000">
            <a:off x="-1474075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Isep Lutpi Nur</a:t>
            </a:r>
            <a:endParaRPr lang="en-US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 rot="16200000">
            <a:off x="7252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Putri Hainnuri Ar Rahman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 rot="16200000">
            <a:off x="4712309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Iman Faturahman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 rot="16200000">
            <a:off x="3165713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Bayu Ramadhani</a:t>
            </a:r>
            <a:endParaRPr lang="en-US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 rot="16200000">
            <a:off x="6258905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Fernanda Dewa Ndaru S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 rot="16200000">
            <a:off x="-302067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Adistia Ramadhani</a:t>
            </a:r>
            <a:endParaRPr lang="en-US" dirty="0"/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 rot="16200000">
            <a:off x="13991884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Irham Permana</a:t>
            </a:r>
            <a:endParaRPr lang="en-US" dirty="0"/>
          </a:p>
        </p:txBody>
      </p:sp>
      <p:sp>
        <p:nvSpPr>
          <p:cNvPr id="10" name="Text Placeholder 10"/>
          <p:cNvSpPr txBox="1">
            <a:spLocks/>
          </p:cNvSpPr>
          <p:nvPr/>
        </p:nvSpPr>
        <p:spPr>
          <a:xfrm rot="16200000">
            <a:off x="780550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Chika Stefanny Putri S</a:t>
            </a:r>
            <a:endParaRPr lang="en-US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 rot="16200000">
            <a:off x="9352097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/>
              <a:t>Rivan Kurnia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8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9931E-6 -4.19753E-6 L -1.99931E-6 1.7284 " pathEditMode="relative" rAng="0" ptsTypes="AA">
                                      <p:cBhvr>
                                        <p:cTn id="10" dur="4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28414E-6 -4.19753E-6 L 3.28414E-6 1.7247 " pathEditMode="relative" rAng="0" ptsTypes="AA">
                                      <p:cBhvr>
                                        <p:cTn id="12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4823E-7 -4.19753E-6 L 7.64823E-7 1.7247 " pathEditMode="relative" rAng="0" ptsTypes="AA">
                                      <p:cBhvr>
                                        <p:cTn id="14" dur="4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99931E-6 -4.19753E-6 L 1.99931E-6 1.7247 " pathEditMode="relative" rAng="0" ptsTypes="AA">
                                      <p:cBhvr>
                                        <p:cTn id="1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7.64823E-7 -4.19753E-6 L -7.64823E-7 1.7247 " pathEditMode="relative" rAng="0" ptsTypes="AA">
                                      <p:cBhvr>
                                        <p:cTn id="18" dur="4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38206E-6 -4.19753E-6 L 1.38206E-6 1.7247 " pathEditMode="relative" rAng="0" ptsTypes="AA">
                                      <p:cBhvr>
                                        <p:cTn id="20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6669E-6 -4.19753E-6 L -2.6669E-6 1.72099 " pathEditMode="relative" rAng="0" ptsTypes="AA">
                                      <p:cBhvr>
                                        <p:cTn id="22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38206E-6 -4.19753E-6 L -1.38206E-6 1.7247 " pathEditMode="relative" rAng="0" ptsTypes="AA">
                                      <p:cBhvr>
                                        <p:cTn id="24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04966E-6 -4.19753E-6 L -2.04966E-6 1.72099 " pathEditMode="relative" rAng="0" ptsTypes="AA">
                                      <p:cBhvr>
                                        <p:cTn id="26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04966E-6 -4.19753E-6 L -0.00773 1.72099 " pathEditMode="relative" rAng="0" ptsTypes="AA">
                                      <p:cBhvr>
                                        <p:cTn id="28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860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6669E-6 -4.19753E-6 L 2.6669E-6 1.7247 " pathEditMode="relative" rAng="0" ptsTypes="AA">
                                      <p:cBhvr>
                                        <p:cTn id="3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3.28414E-6 -4.19753E-6 L -3.28414E-6 1.72099 " pathEditMode="relative" rAng="0" ptsTypes="AA">
                                      <p:cBhvr>
                                        <p:cTn id="32" dur="4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3" grpId="0"/>
      <p:bldP spid="15" grpId="0"/>
      <p:bldP spid="4" grpId="0"/>
      <p:bldP spid="6" grpId="0"/>
      <p:bldP spid="7" grpId="0"/>
      <p:bldP spid="8" grpId="0"/>
      <p:bldP spid="9" grpId="0"/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Teori dan pengertian Hak Asasi Manusia Dan Keketasan terhadap anak</a:t>
            </a:r>
            <a:endParaRPr lang="en-US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5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Kekersan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sv-SE" dirty="0"/>
              <a:t>Upaya-Upaya Penanggulangan Kekerrasan Terhadap Anak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id-ID" sz="1800" dirty="0"/>
              <a:t>Contoh kasus Pelanggaran Hak Asasi Manusia Kekerasan Pada Anak Yang Berujung Pembunuhan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id-ID" sz="2400" dirty="0" smtClean="0"/>
              <a:t>Sesi tanya Jawab Dari Materi Yang sudah disampaikan</a:t>
            </a:r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15309866" y="3779283"/>
            <a:ext cx="2767912" cy="1082724"/>
          </a:xfrm>
        </p:spPr>
        <p:txBody>
          <a:bodyPr>
            <a:normAutofit/>
          </a:bodyPr>
          <a:lstStyle/>
          <a:p>
            <a:r>
              <a:rPr lang="id-ID" sz="3600" dirty="0" smtClean="0"/>
              <a:t>Kesimpulan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774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Pengertian HAM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/>
              <a:t>Pengertian, </a:t>
            </a:r>
            <a:r>
              <a:rPr lang="id-ID" dirty="0" smtClean="0"/>
              <a:t>Undang-Undang Dan Pelanggaran HAM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Pengertian </a:t>
            </a:r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Asasi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seperangkat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yang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hakikat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Tuhan</a:t>
            </a:r>
            <a:r>
              <a:rPr lang="en-US" dirty="0"/>
              <a:t> Yang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anugerahNya</a:t>
            </a:r>
            <a:r>
              <a:rPr lang="en-US" dirty="0"/>
              <a:t> yang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dihormati</a:t>
            </a:r>
            <a:r>
              <a:rPr lang="en-US" dirty="0"/>
              <a:t>, </a:t>
            </a:r>
            <a:r>
              <a:rPr lang="en-US" dirty="0" err="1"/>
              <a:t>dijunjung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, </a:t>
            </a:r>
            <a:r>
              <a:rPr lang="en-US" dirty="0" err="1"/>
              <a:t>hukum</a:t>
            </a:r>
            <a:r>
              <a:rPr lang="en-US" dirty="0"/>
              <a:t>, </a:t>
            </a:r>
            <a:r>
              <a:rPr lang="en-US" dirty="0" err="1"/>
              <a:t>Pemerintah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orang demi </a:t>
            </a:r>
            <a:r>
              <a:rPr lang="en-US" dirty="0" err="1"/>
              <a:t>kehormatan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perlindungan</a:t>
            </a:r>
            <a:r>
              <a:rPr lang="en-US" dirty="0"/>
              <a:t> </a:t>
            </a:r>
            <a:r>
              <a:rPr lang="en-US" dirty="0" err="1"/>
              <a:t>harkat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martabat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s-ES" dirty="0" smtClean="0"/>
              <a:t>(</a:t>
            </a:r>
            <a:r>
              <a:rPr lang="es-ES" dirty="0" err="1"/>
              <a:t>Pasal</a:t>
            </a:r>
            <a:r>
              <a:rPr lang="es-ES" dirty="0"/>
              <a:t> 1 </a:t>
            </a:r>
            <a:r>
              <a:rPr lang="es-ES" dirty="0" err="1"/>
              <a:t>angka</a:t>
            </a:r>
            <a:r>
              <a:rPr lang="es-ES" dirty="0"/>
              <a:t> 1 UU NO. 39 </a:t>
            </a:r>
            <a:r>
              <a:rPr lang="es-ES" dirty="0" err="1"/>
              <a:t>Tahun</a:t>
            </a:r>
            <a:r>
              <a:rPr lang="es-ES" dirty="0"/>
              <a:t> 1999 </a:t>
            </a:r>
            <a:r>
              <a:rPr lang="es-ES" dirty="0" err="1"/>
              <a:t>tentang</a:t>
            </a:r>
            <a:r>
              <a:rPr lang="es-ES" dirty="0"/>
              <a:t> </a:t>
            </a:r>
            <a:r>
              <a:rPr lang="es-ES" dirty="0" smtClean="0"/>
              <a:t>HAM</a:t>
            </a:r>
            <a:r>
              <a:rPr lang="en-US" dirty="0" smtClean="0"/>
              <a:t>).</a:t>
            </a:r>
          </a:p>
          <a:p>
            <a:pPr algn="just">
              <a:lnSpc>
                <a:spcPct val="100000"/>
              </a:lnSpc>
            </a:pPr>
            <a:endParaRPr lang="id-ID" dirty="0"/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, </a:t>
            </a:r>
            <a:r>
              <a:rPr lang="en-US" dirty="0" err="1"/>
              <a:t>dibeli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diwarisi</a:t>
            </a:r>
            <a:r>
              <a:rPr lang="en-US" dirty="0"/>
              <a:t>. HAM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id-ID" dirty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sv-SE" dirty="0" smtClean="0"/>
              <a:t>HAM </a:t>
            </a:r>
            <a:r>
              <a:rPr lang="sv-SE" dirty="0"/>
              <a:t>berlaku untuk semua orang tanpa memandang jenis kelamin, ras, agama, </a:t>
            </a:r>
            <a:r>
              <a:rPr lang="sv-SE" dirty="0" smtClean="0"/>
              <a:t>etnis,</a:t>
            </a:r>
            <a:r>
              <a:rPr lang="id-ID" dirty="0" smtClean="0"/>
              <a:t> </a:t>
            </a:r>
            <a:r>
              <a:rPr lang="en-US" dirty="0" err="1" smtClean="0"/>
              <a:t>pandangan</a:t>
            </a:r>
            <a:r>
              <a:rPr lang="en-US" dirty="0" smtClean="0"/>
              <a:t> </a:t>
            </a:r>
            <a:r>
              <a:rPr lang="en-US" dirty="0" err="1"/>
              <a:t>politik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.</a:t>
            </a:r>
            <a:endParaRPr lang="id-ID" dirty="0" smtClean="0"/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dilanggar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seorangpun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membatasi</a:t>
            </a:r>
            <a:r>
              <a:rPr lang="en-US" dirty="0"/>
              <a:t> </a:t>
            </a:r>
            <a:r>
              <a:rPr lang="en-US" dirty="0" err="1" smtClean="0"/>
              <a:t>atau</a:t>
            </a:r>
            <a:r>
              <a:rPr lang="id-ID" dirty="0"/>
              <a:t> </a:t>
            </a:r>
            <a:r>
              <a:rPr lang="en-US" dirty="0" err="1" smtClean="0"/>
              <a:t>melanggar</a:t>
            </a:r>
            <a:r>
              <a:rPr lang="en-US" dirty="0" smtClean="0"/>
              <a:t> </a:t>
            </a:r>
            <a:r>
              <a:rPr lang="en-US" dirty="0" err="1"/>
              <a:t>hak</a:t>
            </a:r>
            <a:r>
              <a:rPr lang="en-US" dirty="0"/>
              <a:t> orang lain. Orang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HAM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 smtClean="0"/>
              <a:t>negara</a:t>
            </a:r>
            <a:r>
              <a:rPr lang="id-ID" dirty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hukum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melanggar</a:t>
            </a:r>
            <a:r>
              <a:rPr lang="en-US" dirty="0"/>
              <a:t> HAM (</a:t>
            </a:r>
            <a:r>
              <a:rPr lang="en-US" dirty="0" err="1"/>
              <a:t>Mansyur</a:t>
            </a:r>
            <a:r>
              <a:rPr lang="en-US" dirty="0"/>
              <a:t> Fakih, 2003)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4838219" y="349250"/>
            <a:ext cx="2697942" cy="1558925"/>
          </a:xfrm>
        </p:spPr>
        <p:txBody>
          <a:bodyPr anchor="ctr">
            <a:noAutofit/>
          </a:bodyPr>
          <a:lstStyle/>
          <a:p>
            <a:r>
              <a:rPr lang="id-ID" dirty="0" smtClean="0"/>
              <a:t>1.1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6740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Undang-Undang Tentang Hak </a:t>
            </a:r>
            <a:r>
              <a:rPr lang="id-ID" dirty="0"/>
              <a:t>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sv-SE" dirty="0"/>
              <a:t>Hak asasi manusia dalam undang-undang diatur secara rinci tentang setiap jenis hak asasi. Oleh karena itu, ada banyak UU </a:t>
            </a:r>
            <a:r>
              <a:rPr lang="sv-SE" dirty="0" smtClean="0"/>
              <a:t>yang mengatur </a:t>
            </a:r>
            <a:r>
              <a:rPr lang="en-US" dirty="0" smtClean="0"/>
              <a:t>HAM </a:t>
            </a:r>
            <a:r>
              <a:rPr lang="en-US" dirty="0"/>
              <a:t>di Indonesia. Dari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HAM </a:t>
            </a:r>
            <a:r>
              <a:rPr lang="en-US" dirty="0" err="1"/>
              <a:t>dalam</a:t>
            </a:r>
            <a:r>
              <a:rPr lang="en-US" dirty="0"/>
              <a:t> UU di </a:t>
            </a:r>
            <a:r>
              <a:rPr lang="en-US" dirty="0" err="1"/>
              <a:t>antaranya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smtClean="0"/>
              <a:t>;</a:t>
            </a:r>
            <a:endParaRPr lang="es-ES" dirty="0"/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UU NO. 39 </a:t>
            </a:r>
            <a:r>
              <a:rPr lang="es-ES" dirty="0" err="1" smtClean="0"/>
              <a:t>Tahun</a:t>
            </a:r>
            <a:r>
              <a:rPr lang="es-ES" dirty="0" smtClean="0"/>
              <a:t> 1999 </a:t>
            </a:r>
            <a:r>
              <a:rPr lang="es-ES" dirty="0" err="1" smtClean="0"/>
              <a:t>tentang</a:t>
            </a:r>
            <a:r>
              <a:rPr lang="es-ES" dirty="0" smtClean="0"/>
              <a:t> HAM</a:t>
            </a:r>
            <a:endParaRPr lang="id-ID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UU No. 26</a:t>
            </a:r>
            <a:r>
              <a:rPr lang="id-ID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2000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Pengadilan</a:t>
            </a:r>
            <a:r>
              <a:rPr lang="en-US" dirty="0" smtClean="0"/>
              <a:t> HAM</a:t>
            </a: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UU </a:t>
            </a:r>
            <a:r>
              <a:rPr lang="en-US" dirty="0" err="1"/>
              <a:t>Nomor</a:t>
            </a:r>
            <a:r>
              <a:rPr lang="en-US" dirty="0"/>
              <a:t> 5 </a:t>
            </a:r>
            <a:r>
              <a:rPr lang="en-US" dirty="0" err="1"/>
              <a:t>Tahun</a:t>
            </a:r>
            <a:r>
              <a:rPr lang="en-US" dirty="0"/>
              <a:t> 1998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Undang-Undang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Perlindungan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(</a:t>
            </a:r>
            <a:r>
              <a:rPr lang="en-US" dirty="0" err="1" smtClean="0"/>
              <a:t>Undang-Undang</a:t>
            </a:r>
            <a:r>
              <a:rPr lang="en-US" dirty="0" smtClean="0"/>
              <a:t> No.23 </a:t>
            </a:r>
            <a:r>
              <a:rPr lang="en-US" dirty="0" err="1" smtClean="0"/>
              <a:t>Tahun</a:t>
            </a:r>
            <a:r>
              <a:rPr lang="en-US" dirty="0" smtClean="0"/>
              <a:t> 2002 )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Konvensi</a:t>
            </a:r>
            <a:r>
              <a:rPr lang="en-US" dirty="0" smtClean="0"/>
              <a:t> </a:t>
            </a:r>
            <a:r>
              <a:rPr lang="en-US" dirty="0"/>
              <a:t>PBB 20 </a:t>
            </a:r>
            <a:r>
              <a:rPr lang="en-US" dirty="0" err="1"/>
              <a:t>Nopember</a:t>
            </a:r>
            <a:r>
              <a:rPr lang="en-US" dirty="0"/>
              <a:t> 1989,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Kitab</a:t>
            </a:r>
            <a:r>
              <a:rPr lang="en-US" dirty="0" smtClean="0"/>
              <a:t> </a:t>
            </a: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Pidana</a:t>
            </a:r>
            <a:r>
              <a:rPr lang="en-US" dirty="0"/>
              <a:t> (KUHP)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algn="just"/>
            <a:r>
              <a:rPr lang="id-ID" dirty="0"/>
              <a:t>Banyak bukan jaminan hak asasi manusia yang dimiliki warga negara Indonesia. Hal-Hal yang diuraikan di atas belum </a:t>
            </a:r>
            <a:r>
              <a:rPr lang="id-ID" dirty="0" smtClean="0"/>
              <a:t>termasuk</a:t>
            </a:r>
            <a:r>
              <a:rPr lang="en-US" dirty="0" smtClean="0"/>
              <a:t> </a:t>
            </a:r>
            <a:r>
              <a:rPr lang="id-ID" dirty="0" smtClean="0"/>
              <a:t>Keputusan </a:t>
            </a:r>
            <a:r>
              <a:rPr lang="id-ID" dirty="0"/>
              <a:t>Presiden dan Peraturan Pemerintah sebagai penyelenggara pemerintah. Maka kita seharusnya bersyukur tinggal di </a:t>
            </a:r>
            <a:r>
              <a:rPr lang="id-ID" dirty="0" smtClean="0"/>
              <a:t>ne</a:t>
            </a:r>
            <a:r>
              <a:rPr lang="en-US" dirty="0" err="1" smtClean="0"/>
              <a:t>gara</a:t>
            </a:r>
            <a:r>
              <a:rPr lang="en-US" dirty="0" smtClean="0"/>
              <a:t> yang </a:t>
            </a:r>
            <a:r>
              <a:rPr lang="id-ID" dirty="0" smtClean="0"/>
              <a:t>men</a:t>
            </a:r>
            <a:r>
              <a:rPr lang="en-US" dirty="0" smtClean="0"/>
              <a:t>jam</a:t>
            </a:r>
            <a:r>
              <a:rPr lang="id-ID" dirty="0" smtClean="0"/>
              <a:t>im </a:t>
            </a:r>
            <a:r>
              <a:rPr lang="id-ID" dirty="0"/>
              <a:t>HAM warga negaranya. Adapun segala pelanggaran yang masih ada, tugas kita untuk mengatasinya bersama.</a:t>
            </a:r>
            <a:endParaRPr lang="id-ID" dirty="0" smtClean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dirty="0" smtClean="0"/>
              <a:t>1.2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1036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Pelanggaran Hak </a:t>
            </a:r>
            <a:r>
              <a:rPr lang="id-ID" dirty="0"/>
              <a:t>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 smtClean="0"/>
              <a:t>	</a:t>
            </a:r>
            <a:r>
              <a:rPr lang="en-US" sz="3600" dirty="0" err="1" smtClean="0"/>
              <a:t>Pelanggaran</a:t>
            </a:r>
            <a:r>
              <a:rPr lang="en-US" sz="3600" dirty="0" smtClean="0"/>
              <a:t> </a:t>
            </a:r>
            <a:r>
              <a:rPr lang="en-US" sz="3600" dirty="0" err="1"/>
              <a:t>hak</a:t>
            </a:r>
            <a:r>
              <a:rPr lang="en-US" sz="3600" dirty="0"/>
              <a:t> </a:t>
            </a:r>
            <a:r>
              <a:rPr lang="en-US" sz="3600" dirty="0" err="1"/>
              <a:t>asasi</a:t>
            </a:r>
            <a:r>
              <a:rPr lang="en-US" sz="3600" dirty="0"/>
              <a:t> </a:t>
            </a:r>
            <a:r>
              <a:rPr lang="en-US" sz="3600" dirty="0" err="1"/>
              <a:t>manusia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setiap</a:t>
            </a:r>
            <a:r>
              <a:rPr lang="en-US" sz="3600" dirty="0"/>
              <a:t> </a:t>
            </a:r>
            <a:r>
              <a:rPr lang="en-US" sz="3600" dirty="0" err="1"/>
              <a:t>perbuatan</a:t>
            </a:r>
            <a:r>
              <a:rPr lang="en-US" sz="3600" dirty="0"/>
              <a:t> </a:t>
            </a:r>
            <a:r>
              <a:rPr lang="en-US" sz="3600" dirty="0" err="1"/>
              <a:t>seseorang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kelompok</a:t>
            </a:r>
            <a:r>
              <a:rPr lang="en-US" sz="3600" dirty="0"/>
              <a:t> orang </a:t>
            </a:r>
            <a:r>
              <a:rPr lang="en-US" sz="3600" dirty="0" err="1"/>
              <a:t>termasuk</a:t>
            </a:r>
            <a:r>
              <a:rPr lang="en-US" sz="3600" dirty="0"/>
              <a:t> </a:t>
            </a:r>
            <a:r>
              <a:rPr lang="en-US" sz="3600" dirty="0" err="1"/>
              <a:t>aparat</a:t>
            </a:r>
            <a:r>
              <a:rPr lang="en-US" sz="3600" dirty="0"/>
              <a:t> </a:t>
            </a:r>
            <a:r>
              <a:rPr lang="en-US" sz="3600" dirty="0" err="1"/>
              <a:t>negara</a:t>
            </a:r>
            <a:r>
              <a:rPr lang="en-US" sz="3600" dirty="0"/>
              <a:t> </a:t>
            </a:r>
            <a:r>
              <a:rPr lang="en-US" sz="3600" dirty="0" err="1"/>
              <a:t>baik</a:t>
            </a:r>
            <a:r>
              <a:rPr lang="en-US" sz="3600" dirty="0"/>
              <a:t> </a:t>
            </a:r>
            <a:r>
              <a:rPr lang="en-US" sz="3600" dirty="0" err="1"/>
              <a:t>disengaja</a:t>
            </a:r>
            <a:r>
              <a:rPr lang="en-US" sz="3600" dirty="0"/>
              <a:t> </a:t>
            </a:r>
            <a:r>
              <a:rPr lang="en-US" sz="3600" dirty="0" err="1"/>
              <a:t>maupun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disengaja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kelalaian</a:t>
            </a:r>
            <a:r>
              <a:rPr lang="en-US" sz="3600" dirty="0"/>
              <a:t> yang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melawan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</a:t>
            </a:r>
            <a:r>
              <a:rPr lang="en-US" sz="3600" dirty="0" err="1"/>
              <a:t>mengurangi</a:t>
            </a:r>
            <a:r>
              <a:rPr lang="en-US" sz="3600" dirty="0"/>
              <a:t>, </a:t>
            </a:r>
            <a:r>
              <a:rPr lang="en-US" sz="3600" dirty="0" err="1"/>
              <a:t>menghalangi</a:t>
            </a:r>
            <a:r>
              <a:rPr lang="en-US" sz="3600" dirty="0"/>
              <a:t>, </a:t>
            </a:r>
            <a:r>
              <a:rPr lang="en-US" sz="3600" dirty="0" err="1"/>
              <a:t>membatasi</a:t>
            </a:r>
            <a:r>
              <a:rPr lang="en-US" sz="3600" dirty="0"/>
              <a:t>,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mencabut</a:t>
            </a:r>
            <a:r>
              <a:rPr lang="en-US" sz="3600" dirty="0"/>
              <a:t> </a:t>
            </a:r>
            <a:r>
              <a:rPr lang="en-US" sz="3600" dirty="0" err="1"/>
              <a:t>hak</a:t>
            </a:r>
            <a:r>
              <a:rPr lang="en-US" sz="3600" dirty="0"/>
              <a:t> </a:t>
            </a:r>
            <a:r>
              <a:rPr lang="en-US" sz="3600" dirty="0" err="1"/>
              <a:t>asasi</a:t>
            </a:r>
            <a:r>
              <a:rPr lang="en-US" sz="3600" dirty="0"/>
              <a:t> </a:t>
            </a:r>
            <a:r>
              <a:rPr lang="en-US" sz="3600" dirty="0" err="1"/>
              <a:t>manusia</a:t>
            </a:r>
            <a:r>
              <a:rPr lang="en-US" sz="3600" dirty="0"/>
              <a:t> </a:t>
            </a:r>
            <a:r>
              <a:rPr lang="en-US" sz="3600" dirty="0" err="1"/>
              <a:t>seseorang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kelompok</a:t>
            </a:r>
            <a:r>
              <a:rPr lang="en-US" sz="3600" dirty="0"/>
              <a:t> orang yang </a:t>
            </a:r>
            <a:r>
              <a:rPr lang="en-US" sz="3600" dirty="0" err="1"/>
              <a:t>dijamin</a:t>
            </a:r>
            <a:r>
              <a:rPr lang="en-US" sz="3600" dirty="0"/>
              <a:t> </a:t>
            </a:r>
            <a:r>
              <a:rPr lang="en-US" sz="3600" dirty="0" err="1"/>
              <a:t>oleh</a:t>
            </a:r>
            <a:r>
              <a:rPr lang="en-US" sz="3600" dirty="0"/>
              <a:t> </a:t>
            </a:r>
            <a:r>
              <a:rPr lang="en-US" sz="3600" dirty="0" err="1"/>
              <a:t>Undang-undang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,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mendapatkan</a:t>
            </a:r>
            <a:r>
              <a:rPr lang="en-US" sz="3600" dirty="0"/>
              <a:t>,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dikhawatirkan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akan</a:t>
            </a:r>
            <a:r>
              <a:rPr lang="en-US" sz="3600" dirty="0"/>
              <a:t> </a:t>
            </a:r>
            <a:r>
              <a:rPr lang="en-US" sz="3600" dirty="0" err="1"/>
              <a:t>memperoleh</a:t>
            </a:r>
            <a:r>
              <a:rPr lang="en-US" sz="3600" dirty="0"/>
              <a:t> </a:t>
            </a:r>
            <a:r>
              <a:rPr lang="en-US" sz="3600" dirty="0" err="1"/>
              <a:t>penyelesaian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yang </a:t>
            </a:r>
            <a:r>
              <a:rPr lang="en-US" sz="3600" dirty="0" err="1"/>
              <a:t>adil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benar</a:t>
            </a:r>
            <a:r>
              <a:rPr lang="en-US" sz="3600" dirty="0"/>
              <a:t>,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mekanisme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yang </a:t>
            </a:r>
            <a:r>
              <a:rPr lang="en-US" sz="3600" dirty="0" err="1"/>
              <a:t>berlaku</a:t>
            </a:r>
            <a:r>
              <a:rPr lang="en-US" sz="3600" dirty="0"/>
              <a:t>. </a:t>
            </a:r>
            <a:endParaRPr lang="en-US" sz="4300" dirty="0" smtClean="0"/>
          </a:p>
          <a:p>
            <a:r>
              <a:rPr lang="en-US" sz="3000" dirty="0" err="1" smtClean="0"/>
              <a:t>Undang-undang</a:t>
            </a:r>
            <a:r>
              <a:rPr lang="en-US" sz="3000" dirty="0" smtClean="0"/>
              <a:t> </a:t>
            </a:r>
            <a:r>
              <a:rPr lang="en-US" sz="3000" dirty="0" err="1" smtClean="0"/>
              <a:t>nomor</a:t>
            </a:r>
            <a:r>
              <a:rPr lang="en-US" sz="3000" dirty="0" smtClean="0"/>
              <a:t> 39 </a:t>
            </a:r>
            <a:r>
              <a:rPr lang="en-US" sz="3000" dirty="0" err="1" smtClean="0"/>
              <a:t>tahun</a:t>
            </a:r>
            <a:r>
              <a:rPr lang="en-US" sz="3000" dirty="0" smtClean="0"/>
              <a:t> 1999 </a:t>
            </a:r>
            <a:r>
              <a:rPr lang="en-US" sz="3000" dirty="0" err="1" smtClean="0"/>
              <a:t>tentang</a:t>
            </a:r>
            <a:r>
              <a:rPr lang="en-US" sz="3000" dirty="0" smtClean="0"/>
              <a:t> </a:t>
            </a:r>
            <a:r>
              <a:rPr lang="en-US" sz="3000" dirty="0" err="1" smtClean="0"/>
              <a:t>hak</a:t>
            </a:r>
            <a:r>
              <a:rPr lang="en-US" sz="3000" dirty="0" smtClean="0"/>
              <a:t> </a:t>
            </a:r>
            <a:r>
              <a:rPr lang="en-US" sz="3000" dirty="0" err="1" smtClean="0"/>
              <a:t>asasi</a:t>
            </a:r>
            <a:r>
              <a:rPr lang="en-US" sz="3000" dirty="0" smtClean="0"/>
              <a:t> </a:t>
            </a:r>
            <a:r>
              <a:rPr lang="en-US" sz="3000" dirty="0" err="1" smtClean="0"/>
              <a:t>manusia</a:t>
            </a:r>
            <a:r>
              <a:rPr lang="en-US" sz="3000" dirty="0" smtClean="0"/>
              <a:t> </a:t>
            </a:r>
            <a:r>
              <a:rPr lang="en-US" sz="3300" dirty="0" smtClean="0"/>
              <a:t>(</a:t>
            </a:r>
            <a:r>
              <a:rPr lang="en-US" sz="3300" dirty="0" err="1" smtClean="0"/>
              <a:t>Pasal</a:t>
            </a:r>
            <a:r>
              <a:rPr lang="en-US" sz="3300" dirty="0" smtClean="0"/>
              <a:t> 1 No. 6)</a:t>
            </a:r>
            <a:endParaRPr lang="en-US" sz="3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dirty="0" smtClean="0"/>
              <a:t>1.3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5900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Kekerasan Terhadap Anak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en-US" dirty="0" err="1"/>
              <a:t>Kekersan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sv-SE" dirty="0"/>
              <a:t>Upaya-Upaya Penanggulangan Kekerrasan Terhadap Anak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 smtClean="0"/>
              <a:t>	</a:t>
            </a:r>
            <a:r>
              <a:rPr lang="en-US" sz="2800" dirty="0" err="1"/>
              <a:t>K</a:t>
            </a:r>
            <a:r>
              <a:rPr lang="en-US" sz="2800" dirty="0" err="1" smtClean="0"/>
              <a:t>ekerasan</a:t>
            </a:r>
            <a:r>
              <a:rPr lang="en-US" sz="2800" dirty="0" smtClean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/>
              <a:t>b</a:t>
            </a:r>
            <a:r>
              <a:rPr lang="en-US" sz="2800" dirty="0" err="1" smtClean="0"/>
              <a:t>entuk-bentuk</a:t>
            </a:r>
            <a:r>
              <a:rPr lang="en-US" sz="2800" dirty="0" smtClean="0"/>
              <a:t> </a:t>
            </a:r>
            <a:r>
              <a:rPr lang="en-US" sz="2800" dirty="0" err="1"/>
              <a:t>kekerasan</a:t>
            </a:r>
            <a:r>
              <a:rPr lang="en-US" sz="2800" dirty="0"/>
              <a:t> yang </a:t>
            </a:r>
            <a:r>
              <a:rPr lang="en-US" sz="2800" dirty="0" err="1"/>
              <a:t>menimpa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,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 </a:t>
            </a: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kekerasan</a:t>
            </a:r>
            <a:r>
              <a:rPr lang="en-US" sz="2800" dirty="0"/>
              <a:t> </a:t>
            </a:r>
            <a:r>
              <a:rPr lang="en-US" sz="2800" dirty="0" err="1"/>
              <a:t>pisik</a:t>
            </a:r>
            <a:r>
              <a:rPr lang="en-US" sz="2800" dirty="0"/>
              <a:t> (</a:t>
            </a:r>
            <a:r>
              <a:rPr lang="en-US" sz="2800" dirty="0" err="1"/>
              <a:t>pembunuhan</a:t>
            </a:r>
            <a:r>
              <a:rPr lang="en-US" sz="2800" dirty="0"/>
              <a:t>, </a:t>
            </a:r>
            <a:r>
              <a:rPr lang="en-US" sz="2800" dirty="0" err="1"/>
              <a:t>penganiayaan</a:t>
            </a:r>
            <a:r>
              <a:rPr lang="en-US" sz="2800" dirty="0"/>
              <a:t>, </a:t>
            </a:r>
            <a:r>
              <a:rPr lang="en-US" sz="2800" dirty="0" err="1"/>
              <a:t>pengguran</a:t>
            </a:r>
            <a:r>
              <a:rPr lang="en-US" sz="2800" dirty="0"/>
              <a:t> </a:t>
            </a:r>
            <a:r>
              <a:rPr lang="en-US" sz="2800" dirty="0" err="1"/>
              <a:t>kandungan</a:t>
            </a:r>
            <a:r>
              <a:rPr lang="en-US" sz="2800" dirty="0"/>
              <a:t>, </a:t>
            </a:r>
            <a:r>
              <a:rPr lang="en-US" sz="2800" dirty="0" err="1"/>
              <a:t>pembuangan</a:t>
            </a:r>
            <a:r>
              <a:rPr lang="en-US" sz="2800" dirty="0"/>
              <a:t> </a:t>
            </a:r>
            <a:r>
              <a:rPr lang="en-US" sz="2800" dirty="0" err="1"/>
              <a:t>bayi</a:t>
            </a:r>
            <a:r>
              <a:rPr lang="en-US" sz="2800" dirty="0"/>
              <a:t>, </a:t>
            </a:r>
            <a:r>
              <a:rPr lang="en-US" sz="2800" dirty="0" err="1"/>
              <a:t>dll</a:t>
            </a:r>
            <a:r>
              <a:rPr lang="en-US" sz="2800" dirty="0" smtClean="0"/>
              <a:t>).</a:t>
            </a:r>
          </a:p>
          <a:p>
            <a:pPr algn="just">
              <a:lnSpc>
                <a:spcPct val="100000"/>
              </a:lnSpc>
            </a:pPr>
            <a:r>
              <a:rPr lang="en-US" sz="2800" dirty="0" smtClean="0"/>
              <a:t>	</a:t>
            </a:r>
            <a:r>
              <a:rPr lang="en-US" sz="2800" dirty="0" err="1" smtClean="0"/>
              <a:t>Perlakuan</a:t>
            </a:r>
            <a:r>
              <a:rPr lang="en-US" sz="2800" dirty="0" smtClean="0"/>
              <a:t> </a:t>
            </a:r>
            <a:r>
              <a:rPr lang="en-US" sz="2800" dirty="0"/>
              <a:t>orang </a:t>
            </a:r>
            <a:r>
              <a:rPr lang="en-US" sz="2800" dirty="0" err="1"/>
              <a:t>dewasa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tua</a:t>
            </a:r>
            <a:r>
              <a:rPr lang="en-US" sz="2800" dirty="0"/>
              <a:t>,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kekuasaan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otoritasnya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berdaya</a:t>
            </a:r>
            <a:r>
              <a:rPr lang="en-US" sz="2800" dirty="0"/>
              <a:t> yang </a:t>
            </a:r>
            <a:r>
              <a:rPr lang="en-US" sz="2800" dirty="0" err="1"/>
              <a:t>seharusnya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tanggung</a:t>
            </a:r>
            <a:r>
              <a:rPr lang="en-US" sz="2800" dirty="0"/>
              <a:t> </a:t>
            </a:r>
            <a:r>
              <a:rPr lang="en-US" sz="2800" dirty="0" err="1"/>
              <a:t>jawab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orangtua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pengasuh</a:t>
            </a:r>
            <a:r>
              <a:rPr lang="en-US" sz="2800" dirty="0"/>
              <a:t> yang </a:t>
            </a:r>
            <a:r>
              <a:rPr lang="en-US" sz="2800" dirty="0" err="1"/>
              <a:t>berakibat</a:t>
            </a:r>
            <a:r>
              <a:rPr lang="en-US" sz="2800" dirty="0"/>
              <a:t> </a:t>
            </a:r>
            <a:r>
              <a:rPr lang="en-US" sz="2800" dirty="0" err="1"/>
              <a:t>penderitaan</a:t>
            </a:r>
            <a:r>
              <a:rPr lang="en-US" sz="2800" dirty="0"/>
              <a:t>, </a:t>
            </a:r>
            <a:r>
              <a:rPr lang="en-US" sz="2800" dirty="0" err="1"/>
              <a:t>kesengsaraan</a:t>
            </a:r>
            <a:r>
              <a:rPr lang="en-US" sz="2800" dirty="0"/>
              <a:t>, </a:t>
            </a:r>
            <a:r>
              <a:rPr lang="en-US" sz="2800" dirty="0" err="1"/>
              <a:t>cacat</a:t>
            </a:r>
            <a:r>
              <a:rPr lang="en-US" sz="2800" dirty="0"/>
              <a:t> </a:t>
            </a:r>
            <a:r>
              <a:rPr lang="en-US" sz="2800" dirty="0" err="1"/>
              <a:t>bahkan</a:t>
            </a:r>
            <a:r>
              <a:rPr lang="en-US" sz="2800" dirty="0"/>
              <a:t> </a:t>
            </a:r>
            <a:r>
              <a:rPr lang="en-US" sz="2800" dirty="0" err="1"/>
              <a:t>kematian</a:t>
            </a:r>
            <a:r>
              <a:rPr lang="en-US" sz="2800" dirty="0"/>
              <a:t>. </a:t>
            </a:r>
            <a:endParaRPr lang="en-US" sz="2800" dirty="0" smtClean="0"/>
          </a:p>
          <a:p>
            <a:pPr algn="just"/>
            <a:r>
              <a:rPr lang="en-US" sz="2800" dirty="0" smtClean="0"/>
              <a:t>	</a:t>
            </a:r>
            <a:r>
              <a:rPr lang="en-US" sz="2800" dirty="0" err="1" smtClean="0"/>
              <a:t>Kekerasan</a:t>
            </a:r>
            <a:r>
              <a:rPr lang="en-US" sz="2800" dirty="0" smtClean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. </a:t>
            </a:r>
            <a:r>
              <a:rPr lang="en-US" sz="2800" dirty="0" err="1"/>
              <a:t>Kekersan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yang </a:t>
            </a:r>
            <a:r>
              <a:rPr lang="en-US" sz="2800" dirty="0" err="1" smtClean="0"/>
              <a:t>spesifik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/>
              <a:t>kekersan</a:t>
            </a:r>
            <a:r>
              <a:rPr lang="en-US" sz="2800" dirty="0"/>
              <a:t> </a:t>
            </a:r>
            <a:r>
              <a:rPr lang="en-US" sz="2800" dirty="0" err="1"/>
              <a:t>seksual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perkosaan</a:t>
            </a:r>
            <a:r>
              <a:rPr lang="en-US" sz="2800" dirty="0"/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2496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Betelgeuse Titles">
  <a:themeElements>
    <a:clrScheme name="Betelgeuse">
      <a:dk1>
        <a:srgbClr val="F2F2F2"/>
      </a:dk1>
      <a:lt1>
        <a:srgbClr val="F2F2F2"/>
      </a:lt1>
      <a:dk2>
        <a:srgbClr val="3F3F3F"/>
      </a:dk2>
      <a:lt2>
        <a:srgbClr val="3F3F3F"/>
      </a:lt2>
      <a:accent1>
        <a:srgbClr val="F2F2F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2F2F2"/>
      </a:hlink>
      <a:folHlink>
        <a:srgbClr val="B5B5B5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telgeuse Contents">
  <a:themeElements>
    <a:clrScheme name="Betelgeuse2">
      <a:dk1>
        <a:srgbClr val="1E2A26"/>
      </a:dk1>
      <a:lt1>
        <a:srgbClr val="1E2A26"/>
      </a:lt1>
      <a:dk2>
        <a:srgbClr val="1E2A26"/>
      </a:dk2>
      <a:lt2>
        <a:srgbClr val="1E2A26"/>
      </a:lt2>
      <a:accent1>
        <a:srgbClr val="3A75FB"/>
      </a:accent1>
      <a:accent2>
        <a:srgbClr val="3A75F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42000">
              <a:schemeClr val="accent1">
                <a:lumMod val="75000"/>
              </a:schemeClr>
            </a:gs>
            <a:gs pos="100000">
              <a:srgbClr val="FFFFFF"/>
            </a:gs>
          </a:gsLst>
          <a:lin ang="13500000" scaled="1"/>
          <a:tileRect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none" rtlCol="0" anchor="ctr"/>
      <a:lstStyle>
        <a:defPPr algn="ctr">
          <a:defRPr dirty="0">
            <a:solidFill>
              <a:schemeClr val="bg1">
                <a:lumMod val="10000"/>
                <a:lumOff val="9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3359</TotalTime>
  <Words>1474</Words>
  <Application>Microsoft Office PowerPoint</Application>
  <PresentationFormat>Custom</PresentationFormat>
  <Paragraphs>177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Aileron Light</vt:lpstr>
      <vt:lpstr>Aileron Thin</vt:lpstr>
      <vt:lpstr>Aileron UltraLight</vt:lpstr>
      <vt:lpstr>Arial</vt:lpstr>
      <vt:lpstr>Calibri</vt:lpstr>
      <vt:lpstr>Capella</vt:lpstr>
      <vt:lpstr>Capella Light</vt:lpstr>
      <vt:lpstr>Wingdings</vt:lpstr>
      <vt:lpstr>Betelgeuse Titles</vt:lpstr>
      <vt:lpstr>Betelgeuse Contents</vt:lpstr>
      <vt:lpstr>PowerPoint Presentation</vt:lpstr>
      <vt:lpstr>PowerPoint Presentation</vt:lpstr>
      <vt:lpstr>Agenda</vt:lpstr>
      <vt:lpstr>Pengertian HAM</vt:lpstr>
      <vt:lpstr>Hak Asasi Manusia</vt:lpstr>
      <vt:lpstr>Hak Asasi Manusia</vt:lpstr>
      <vt:lpstr>Hak Asasi Manusia</vt:lpstr>
      <vt:lpstr>Kekerasan Terhadap Anak</vt:lpstr>
      <vt:lpstr>Kekerasan Terhadap Anak</vt:lpstr>
      <vt:lpstr>Kekerasan Terhadap Anak</vt:lpstr>
      <vt:lpstr>Kekerasan Terhadap Anak</vt:lpstr>
      <vt:lpstr>Statistik Kekerasan Terhadap Anak</vt:lpstr>
      <vt:lpstr>Kekerasan Terhadap Anak</vt:lpstr>
      <vt:lpstr>Contoh Kasus Kekerasan Terhadap Anak</vt:lpstr>
      <vt:lpstr>Contoh Kasus Kekerasan Terhadap Anak</vt:lpstr>
      <vt:lpstr>PowerPoint Presentation</vt:lpstr>
      <vt:lpstr>Contoh Kasus Kekerasan Terhadap Anak</vt:lpstr>
      <vt:lpstr>Sesi Tanya Jawab</vt:lpstr>
      <vt:lpstr>?</vt:lpstr>
      <vt:lpstr>Kesimpulan</vt:lpstr>
      <vt:lpstr>That’s all. Thank you very much!  GROUP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Betelgeuse</dc:title>
  <dc:creator>ISEP LUTPI NUR</dc:creator>
  <cp:keywords>Pendidikan Pancasila HAM</cp:keywords>
  <cp:lastModifiedBy>user</cp:lastModifiedBy>
  <cp:revision>200</cp:revision>
  <dcterms:created xsi:type="dcterms:W3CDTF">2014-06-28T16:00:46Z</dcterms:created>
  <dcterms:modified xsi:type="dcterms:W3CDTF">2019-12-20T13:05:17Z</dcterms:modified>
</cp:coreProperties>
</file>